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57" r:id="rId6"/>
    <p:sldId id="258" r:id="rId7"/>
    <p:sldId id="266" r:id="rId8"/>
    <p:sldId id="259" r:id="rId9"/>
    <p:sldId id="267" r:id="rId10"/>
    <p:sldId id="268" r:id="rId11"/>
    <p:sldId id="269" r:id="rId12"/>
    <p:sldId id="260" r:id="rId13"/>
    <p:sldId id="261" r:id="rId14"/>
    <p:sldId id="262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FA836-CA7E-4D6C-8365-D322D5D23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A485E2-3D01-4C14-AD22-33AAC4797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3437B-9E1B-4238-9EFC-D0CB8226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FA650-386D-4754-ADB7-9DC2441AF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0F64D-648F-4E66-BCEF-4D10C1CEE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0433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3D17-2E8D-4A94-B20F-CA21EC616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EFA1FF-A14D-4EF3-B804-FCC8E4751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66479-0876-49F1-A7CC-6CB988E97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0E398-267C-4E5A-BA9A-F7E035D72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C37E8-2E6F-4B34-B96D-BBFF1C0B9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4269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44FCC8-39A8-451B-B732-EADDD1A0FC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0969A1-ABBD-49D2-83F9-27F59CF0C1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B0E29-6B77-4546-B37C-5DB202179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1C07-A3F2-4336-A3C6-ADF37117E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92637-FBD5-408D-B601-0A36784DC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15393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AEF7A-7E00-45AB-AD11-75E46B6E4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D6BA2-239D-4FCC-8AF7-B65179A9F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79895-8261-4529-9E6F-63B816686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876A7-82FD-492F-9CAC-25541198E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A551E-3533-4234-8EDE-5B5D62C96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00872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AABC2-D2C6-4B57-B79C-A40C6F25F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B85B7-6AD7-4E1A-A2C3-10317A126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498D9-4A29-42C6-BD67-D60F008B1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5622F-D0F2-4B38-A2DE-5239C843B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D78D4-1DF8-4810-8E2B-FC6C8FB94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4988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4CF18-5B04-4AFF-A285-674280EB4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729E9-2449-4BE6-8208-EC949CC846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F8293-5DB1-4FD3-BF42-463387D7B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92CCF3-C713-4187-8A4B-8A05FCB38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6C2E51-BD66-40EC-AB62-C4FD681D7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31B98E-5F99-4232-B48E-5E3D20F27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2657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AF608-13FB-46C5-8B72-BD1C5CAE2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0EEF6-7956-470E-BDC0-E5FF63BFBF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AF448A-2DF6-4EEF-8D34-2C3F799F10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1E7883-568B-4225-A638-FBB630EA47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040424-970C-4038-B093-FC191E604D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1375DE-B8F7-41F7-A0AB-D3FE95A01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BAF19E-19FC-4218-B455-ED79D0928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574DBB-72D9-4393-BDD5-62C7DBB0A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6638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B6677-E312-4BC1-A818-9EFC61AD0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4C54AB-1D5E-49F9-8458-A34419294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BD1B70-84B9-4F60-9A81-B67D888E5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20D330-68CF-40FC-9CD1-87E5807CA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06840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D1E67D-5F0B-40F5-A084-FBCCB823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40487E-9F79-4718-B904-8A34A2C51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43A76-2A38-411A-93B3-4D71DB2FD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08079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F67F-3BDB-4651-AD17-3A8F06F43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60D83-7905-4C0C-BDCB-8EDE0B123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6502A8-F07E-488B-9C96-9CFB61B1FA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5A3960-557C-4899-A13E-2C6054DB3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D00C2-9662-425D-B545-8C42D865E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FC7107-3061-425B-8170-4688B36B9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6688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FD35B-B2D2-40C5-9077-98D03250A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D97CFC-6D62-4988-93AE-AE6AE07031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60CC75-AB2E-4744-ABAD-ADAADB6E6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F216D-7A2D-4DAA-9834-CB2EFDE81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E361F6-32E7-4411-9F55-54E950F82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24BC43-46A0-4466-AC63-89B58F9B0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8547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A175CF-797B-40EA-B339-EF3C65960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9C7D1-E914-45A5-BC70-B49A30A28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633C9-0048-4EB0-B810-3FCD8A8E69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8C440D-7EF4-40C8-8C1D-552F124B081E}" type="datetimeFigureOut">
              <a:rPr lang="nl-NL" smtClean="0"/>
              <a:t>31-7-2017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907D6-420E-46F0-AF28-BA38054E9D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DFE90-3DF3-48B4-BFD2-793664B2E6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F352E-8448-449E-B7B9-9DA3A74E9DB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964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7C0B3F-53AF-4074-B310-094DAA513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3384F8-D8A1-4B47-BF36-17924576C8C2}"/>
              </a:ext>
            </a:extLst>
          </p:cNvPr>
          <p:cNvSpPr txBox="1"/>
          <p:nvPr/>
        </p:nvSpPr>
        <p:spPr>
          <a:xfrm>
            <a:off x="847289" y="1375795"/>
            <a:ext cx="67866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solidFill>
                  <a:schemeClr val="accent4"/>
                </a:solidFill>
                <a:latin typeface="Proxima Nova Th" panose="02000506030000020004" pitchFamily="50" charset="0"/>
              </a:rPr>
              <a:t>Home Picing Estimation</a:t>
            </a:r>
          </a:p>
          <a:p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Reducing Asymmetric Information in </a:t>
            </a:r>
          </a:p>
          <a:p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the </a:t>
            </a:r>
            <a:r>
              <a:rPr lang="nl-NL" dirty="0">
                <a:solidFill>
                  <a:schemeClr val="accent4"/>
                </a:solidFill>
                <a:latin typeface="Proxima Nova Th" panose="02000506030000020004" pitchFamily="50" charset="0"/>
              </a:rPr>
              <a:t>Dutch</a:t>
            </a:r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 Real Estate Market</a:t>
            </a:r>
          </a:p>
        </p:txBody>
      </p:sp>
    </p:spTree>
    <p:extLst>
      <p:ext uri="{BB962C8B-B14F-4D97-AF65-F5344CB8AC3E}">
        <p14:creationId xmlns:p14="http://schemas.microsoft.com/office/powerpoint/2010/main" val="3347312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3805B8-B096-4140-88C7-44DAFA2878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19100"/>
            <a:ext cx="12192000" cy="6438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CC2DEC-D565-4FA5-AD87-C7DDE40E51B5}"/>
              </a:ext>
            </a:extLst>
          </p:cNvPr>
          <p:cNvSpPr txBox="1"/>
          <p:nvPr/>
        </p:nvSpPr>
        <p:spPr>
          <a:xfrm>
            <a:off x="499477" y="607454"/>
            <a:ext cx="67866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Proxima Nova Th" panose="02000506030000020004" pitchFamily="50" charset="0"/>
              </a:rPr>
              <a:t>Scraping Methodology</a:t>
            </a:r>
          </a:p>
          <a:p>
            <a:r>
              <a:rPr lang="nl-NL" dirty="0">
                <a:latin typeface="Proxima Nova Th" panose="02000506030000020004" pitchFamily="50" charset="0"/>
              </a:rPr>
              <a:t>Giving sellers access to market information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3F3A09-5E53-4521-9D2C-6DFDF24523EB}"/>
              </a:ext>
            </a:extLst>
          </p:cNvPr>
          <p:cNvSpPr/>
          <p:nvPr/>
        </p:nvSpPr>
        <p:spPr>
          <a:xfrm>
            <a:off x="87684" y="6371508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sz="800" dirty="0">
                <a:solidFill>
                  <a:schemeClr val="bg1">
                    <a:lumMod val="65000"/>
                  </a:schemeClr>
                </a:solidFill>
                <a:latin typeface="Proxima Nova Th" panose="02000506030000020004" pitchFamily="50" charset="0"/>
              </a:rPr>
              <a:t>(1) https://www.emerce.nl/nieuws/concurrenten-funda-winnen-marktaandeel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79AB91-732B-4280-B437-6B3FEAF4712B}"/>
              </a:ext>
            </a:extLst>
          </p:cNvPr>
          <p:cNvSpPr txBox="1"/>
          <p:nvPr/>
        </p:nvSpPr>
        <p:spPr>
          <a:xfrm>
            <a:off x="499477" y="1883533"/>
            <a:ext cx="39342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dirty="0">
                <a:latin typeface="Proxima Nova Th" panose="02000506030000020004" pitchFamily="50" charset="0"/>
              </a:rPr>
              <a:t>Scraping “Funda”</a:t>
            </a:r>
          </a:p>
          <a:p>
            <a:pPr algn="r"/>
            <a:r>
              <a:rPr lang="nl-NL" sz="1400" dirty="0">
                <a:latin typeface="Proxima Nova Th" panose="02000506030000020004" pitchFamily="50" charset="0"/>
              </a:rPr>
              <a:t>A Dutch Real Estate website that contains 80% of the houses on the market </a:t>
            </a:r>
            <a:r>
              <a:rPr lang="nl-NL" sz="1000" dirty="0">
                <a:latin typeface="Proxima Nova Th" panose="02000506030000020004" pitchFamily="50" charset="0"/>
              </a:rPr>
              <a:t>(1)</a:t>
            </a:r>
            <a:endParaRPr lang="nl-NL" sz="1400" dirty="0">
              <a:latin typeface="Proxima Nova Th" panose="02000506030000020004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6E6CFD-CFC2-438B-8A0D-A67AAFA80476}"/>
              </a:ext>
            </a:extLst>
          </p:cNvPr>
          <p:cNvSpPr txBox="1"/>
          <p:nvPr/>
        </p:nvSpPr>
        <p:spPr>
          <a:xfrm>
            <a:off x="7767052" y="2586204"/>
            <a:ext cx="477737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Proxima Nova Th" panose="02000506030000020004" pitchFamily="50" charset="0"/>
              </a:rPr>
              <a:t>Beautifulsoup with I.P. Rotation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Scraping a weppage in 0.8 sec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Changing the I.P. adress every 200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Using the TOR network with 7000 proxies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Retrieved 72000 observations with 35 variables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5E40C2-3AF7-427B-AE33-7CEABBBA1D81}"/>
              </a:ext>
            </a:extLst>
          </p:cNvPr>
          <p:cNvSpPr txBox="1"/>
          <p:nvPr/>
        </p:nvSpPr>
        <p:spPr>
          <a:xfrm>
            <a:off x="-352425" y="3745531"/>
            <a:ext cx="477737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dirty="0">
                <a:latin typeface="Proxima Nova Th" panose="02000506030000020004" pitchFamily="50" charset="0"/>
              </a:rPr>
              <a:t>OLS Model to predict House Price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10 Variables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R</a:t>
            </a:r>
            <a:r>
              <a:rPr lang="nl-NL" sz="1400" baseline="30000" dirty="0">
                <a:latin typeface="Proxima Nova Th" panose="02000506030000020004" pitchFamily="50" charset="0"/>
              </a:rPr>
              <a:t>2</a:t>
            </a:r>
            <a:r>
              <a:rPr lang="nl-NL" sz="1400" dirty="0">
                <a:latin typeface="Proxima Nova Th" panose="02000506030000020004" pitchFamily="50" charset="0"/>
              </a:rPr>
              <a:t> of 0.87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White’s Standard Errors to correct for Heteroskedastic residuals (Gauss Markov Assumptions)</a:t>
            </a:r>
          </a:p>
          <a:p>
            <a:pPr algn="r"/>
            <a:endParaRPr lang="nl-NL" sz="1400" dirty="0">
              <a:latin typeface="Proxima Nova Th" panose="02000506030000020004" pitchFamily="50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FBA165-33B0-48C4-A7E5-F3C877C40B1B}"/>
              </a:ext>
            </a:extLst>
          </p:cNvPr>
          <p:cNvSpPr/>
          <p:nvPr/>
        </p:nvSpPr>
        <p:spPr>
          <a:xfrm>
            <a:off x="87684" y="6586952"/>
            <a:ext cx="1141495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800" dirty="0">
                <a:solidFill>
                  <a:schemeClr val="bg1">
                    <a:lumMod val="50000"/>
                  </a:schemeClr>
                </a:solidFill>
                <a:latin typeface="Proxima Nova Rg" panose="02000506030000020004" pitchFamily="50" charset="0"/>
              </a:rPr>
              <a:t>Vraagprijs ~ 0 + Woonoppervlakte + Perceeloppervlakte + `Soort woonhuis` + VolledigIsolatie + `Aantal badkamers`+ Aantal woonlagen` + `Soort parkeergelegenheid` + Ligging + Tuin + Adress, data = HouseInformation</a:t>
            </a:r>
          </a:p>
        </p:txBody>
      </p:sp>
    </p:spTree>
    <p:extLst>
      <p:ext uri="{BB962C8B-B14F-4D97-AF65-F5344CB8AC3E}">
        <p14:creationId xmlns:p14="http://schemas.microsoft.com/office/powerpoint/2010/main" val="3464699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3805B8-B096-4140-88C7-44DAFA2878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19100"/>
            <a:ext cx="12192000" cy="6438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CC2DEC-D565-4FA5-AD87-C7DDE40E51B5}"/>
              </a:ext>
            </a:extLst>
          </p:cNvPr>
          <p:cNvSpPr txBox="1"/>
          <p:nvPr/>
        </p:nvSpPr>
        <p:spPr>
          <a:xfrm>
            <a:off x="499477" y="607454"/>
            <a:ext cx="67866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Proxima Nova Th" panose="02000506030000020004" pitchFamily="50" charset="0"/>
              </a:rPr>
              <a:t>Scraping Methodology</a:t>
            </a:r>
          </a:p>
          <a:p>
            <a:r>
              <a:rPr lang="nl-NL" dirty="0">
                <a:latin typeface="Proxima Nova Th" panose="02000506030000020004" pitchFamily="50" charset="0"/>
              </a:rPr>
              <a:t>Giving sellers access to market information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3F3A09-5E53-4521-9D2C-6DFDF24523EB}"/>
              </a:ext>
            </a:extLst>
          </p:cNvPr>
          <p:cNvSpPr/>
          <p:nvPr/>
        </p:nvSpPr>
        <p:spPr>
          <a:xfrm>
            <a:off x="87684" y="6371508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sz="800" dirty="0">
                <a:solidFill>
                  <a:schemeClr val="bg1">
                    <a:lumMod val="65000"/>
                  </a:schemeClr>
                </a:solidFill>
                <a:latin typeface="Proxima Nova Th" panose="02000506030000020004" pitchFamily="50" charset="0"/>
              </a:rPr>
              <a:t>(1) https://www.emerce.nl/nieuws/concurrenten-funda-winnen-marktaandeel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79AB91-732B-4280-B437-6B3FEAF4712B}"/>
              </a:ext>
            </a:extLst>
          </p:cNvPr>
          <p:cNvSpPr txBox="1"/>
          <p:nvPr/>
        </p:nvSpPr>
        <p:spPr>
          <a:xfrm>
            <a:off x="499477" y="1883533"/>
            <a:ext cx="39342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dirty="0">
                <a:latin typeface="Proxima Nova Th" panose="02000506030000020004" pitchFamily="50" charset="0"/>
              </a:rPr>
              <a:t>Scraping “Funda”</a:t>
            </a:r>
          </a:p>
          <a:p>
            <a:pPr algn="r"/>
            <a:r>
              <a:rPr lang="nl-NL" sz="1400" dirty="0">
                <a:latin typeface="Proxima Nova Th" panose="02000506030000020004" pitchFamily="50" charset="0"/>
              </a:rPr>
              <a:t>A Dutch Real Estate website that contains 80% of the houses on the market </a:t>
            </a:r>
            <a:r>
              <a:rPr lang="nl-NL" sz="1000" dirty="0">
                <a:latin typeface="Proxima Nova Th" panose="02000506030000020004" pitchFamily="50" charset="0"/>
              </a:rPr>
              <a:t>(1)</a:t>
            </a:r>
            <a:endParaRPr lang="nl-NL" sz="1400" dirty="0">
              <a:latin typeface="Proxima Nova Th" panose="02000506030000020004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6E6CFD-CFC2-438B-8A0D-A67AAFA80476}"/>
              </a:ext>
            </a:extLst>
          </p:cNvPr>
          <p:cNvSpPr txBox="1"/>
          <p:nvPr/>
        </p:nvSpPr>
        <p:spPr>
          <a:xfrm>
            <a:off x="7767052" y="2586204"/>
            <a:ext cx="477737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Proxima Nova Th" panose="02000506030000020004" pitchFamily="50" charset="0"/>
              </a:rPr>
              <a:t>Beautifulsoup with I.P. Rotation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Scraping a weppage in 0.8 sec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Changing the I.P. adress every 200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Using the TOR network with 7000 proxies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Retrieved 72000 observations with 35 variables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5E40C2-3AF7-427B-AE33-7CEABBBA1D81}"/>
              </a:ext>
            </a:extLst>
          </p:cNvPr>
          <p:cNvSpPr txBox="1"/>
          <p:nvPr/>
        </p:nvSpPr>
        <p:spPr>
          <a:xfrm>
            <a:off x="-352425" y="3745531"/>
            <a:ext cx="477737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dirty="0">
                <a:latin typeface="Proxima Nova Th" panose="02000506030000020004" pitchFamily="50" charset="0"/>
              </a:rPr>
              <a:t>OLS Model to predict House Price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10 Variables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R</a:t>
            </a:r>
            <a:r>
              <a:rPr lang="nl-NL" sz="1400" baseline="30000" dirty="0">
                <a:latin typeface="Proxima Nova Th" panose="02000506030000020004" pitchFamily="50" charset="0"/>
              </a:rPr>
              <a:t>2</a:t>
            </a:r>
            <a:r>
              <a:rPr lang="nl-NL" sz="1400" dirty="0">
                <a:latin typeface="Proxima Nova Th" panose="02000506030000020004" pitchFamily="50" charset="0"/>
              </a:rPr>
              <a:t> of 0.87 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White’s Standard Errors to correct for Heteroskedastic residuals (Gauss Markov Assumptions)</a:t>
            </a:r>
          </a:p>
          <a:p>
            <a:pPr algn="r"/>
            <a:endParaRPr lang="nl-NL" sz="1400" dirty="0">
              <a:latin typeface="Proxima Nova Th" panose="02000506030000020004" pitchFamily="50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E3F186-0EE9-4AE8-A2B0-ECFC16DAF7A9}"/>
              </a:ext>
            </a:extLst>
          </p:cNvPr>
          <p:cNvSpPr txBox="1"/>
          <p:nvPr/>
        </p:nvSpPr>
        <p:spPr>
          <a:xfrm>
            <a:off x="7767052" y="4925073"/>
            <a:ext cx="477737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Proxima Nova Th" panose="02000506030000020004" pitchFamily="50" charset="0"/>
              </a:rPr>
              <a:t>Shiny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Giving sellers access to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Allowing them to estimate the selling price of </a:t>
            </a:r>
          </a:p>
          <a:p>
            <a:r>
              <a:rPr lang="nl-NL" sz="1400" dirty="0">
                <a:latin typeface="Proxima Nova Th" panose="02000506030000020004" pitchFamily="50" charset="0"/>
              </a:rPr>
              <a:t>      their house.</a:t>
            </a:r>
          </a:p>
          <a:p>
            <a:endParaRPr lang="nl-NL" sz="1400" dirty="0">
              <a:latin typeface="Proxima Nova Th" panose="02000506030000020004" pitchFamily="50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FBA165-33B0-48C4-A7E5-F3C877C40B1B}"/>
              </a:ext>
            </a:extLst>
          </p:cNvPr>
          <p:cNvSpPr/>
          <p:nvPr/>
        </p:nvSpPr>
        <p:spPr>
          <a:xfrm>
            <a:off x="87684" y="6586952"/>
            <a:ext cx="1141495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800" dirty="0">
                <a:solidFill>
                  <a:schemeClr val="bg1">
                    <a:lumMod val="50000"/>
                  </a:schemeClr>
                </a:solidFill>
                <a:latin typeface="Proxima Nova Rg" panose="02000506030000020004" pitchFamily="50" charset="0"/>
              </a:rPr>
              <a:t>Vraagprijs ~ 0 + Woonoppervlakte + Perceeloppervlakte + `Soort woonhuis` + VolledigIsolatie + `Aantal badkamers`+ Aantal woonlagen` + `Soort parkeergelegenheid` + Ligging + Tuin + Adress, data = HouseInformation</a:t>
            </a:r>
          </a:p>
        </p:txBody>
      </p:sp>
    </p:spTree>
    <p:extLst>
      <p:ext uri="{BB962C8B-B14F-4D97-AF65-F5344CB8AC3E}">
        <p14:creationId xmlns:p14="http://schemas.microsoft.com/office/powerpoint/2010/main" val="1497252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C4222C-A5AF-4AAD-B38C-20719216E2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9176"/>
            <a:ext cx="12192000" cy="48196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D835F5-D9BF-4353-BCFF-14E0E61A0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2526" y="1019175"/>
            <a:ext cx="7229474" cy="48196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862442-637A-421A-8A9F-AA95525ADD76}"/>
              </a:ext>
            </a:extLst>
          </p:cNvPr>
          <p:cNvSpPr txBox="1"/>
          <p:nvPr/>
        </p:nvSpPr>
        <p:spPr>
          <a:xfrm>
            <a:off x="499477" y="550304"/>
            <a:ext cx="6786693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Proxima Nova Th" panose="02000506030000020004" pitchFamily="50" charset="0"/>
              </a:rPr>
              <a:t>Shiny Application</a:t>
            </a:r>
          </a:p>
          <a:p>
            <a:endParaRPr lang="nl-NL" sz="500" dirty="0">
              <a:solidFill>
                <a:schemeClr val="bg1"/>
              </a:solidFill>
              <a:latin typeface="Proxima Nova Th" panose="02000506030000020004" pitchFamily="50" charset="0"/>
            </a:endParaRPr>
          </a:p>
          <a:p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Allowing for </a:t>
            </a:r>
            <a:r>
              <a:rPr lang="nl-NL" dirty="0">
                <a:solidFill>
                  <a:schemeClr val="accent4"/>
                </a:solidFill>
                <a:latin typeface="Proxima Nova Th" panose="02000506030000020004" pitchFamily="50" charset="0"/>
              </a:rPr>
              <a:t>individual</a:t>
            </a:r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 house pricing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411066-B6A0-48E8-ABD8-8F645BFE6C7A}"/>
              </a:ext>
            </a:extLst>
          </p:cNvPr>
          <p:cNvSpPr/>
          <p:nvPr/>
        </p:nvSpPr>
        <p:spPr>
          <a:xfrm>
            <a:off x="0" y="6596390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sz="800" dirty="0">
                <a:solidFill>
                  <a:schemeClr val="bg1">
                    <a:lumMod val="65000"/>
                  </a:schemeClr>
                </a:solidFill>
                <a:latin typeface="Proxima Nova Th" panose="02000506030000020004" pitchFamily="50" charset="0"/>
              </a:rPr>
              <a:t>http://www.funda.nl/koop/capelle-aan-den-ijssel/huis-49245150-s-gravenweg-365/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2D78C6-8C22-4701-957A-4AD0E0FCC5ED}"/>
              </a:ext>
            </a:extLst>
          </p:cNvPr>
          <p:cNvSpPr txBox="1"/>
          <p:nvPr/>
        </p:nvSpPr>
        <p:spPr>
          <a:xfrm>
            <a:off x="499477" y="1659313"/>
            <a:ext cx="3876675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dirty="0">
                <a:solidFill>
                  <a:schemeClr val="bg1"/>
                </a:solidFill>
                <a:latin typeface="Proxima Nova Th" panose="02000506030000020004" pitchFamily="50" charset="0"/>
              </a:rPr>
              <a:t>House Details:</a:t>
            </a:r>
          </a:p>
          <a:p>
            <a:r>
              <a:rPr lang="nl-NL" sz="1600" dirty="0">
                <a:solidFill>
                  <a:schemeClr val="bg1"/>
                </a:solidFill>
                <a:latin typeface="Proxima Nova Lt" panose="02000506030000020004" pitchFamily="50" charset="0"/>
              </a:rPr>
              <a:t>“Out of sample”</a:t>
            </a:r>
          </a:p>
          <a:p>
            <a:endParaRPr lang="nl-NL" sz="600" dirty="0">
              <a:solidFill>
                <a:schemeClr val="bg1"/>
              </a:solidFill>
              <a:latin typeface="Proxima Nova Lt" panose="02000506030000020004" pitchFamily="50" charset="0"/>
            </a:endParaRPr>
          </a:p>
          <a:p>
            <a:r>
              <a:rPr lang="nl-NL" sz="1400" dirty="0">
                <a:solidFill>
                  <a:schemeClr val="bg1"/>
                </a:solidFill>
                <a:latin typeface="Proxima Nova Lt" panose="02000506030000020004" pitchFamily="50" charset="0"/>
              </a:rPr>
              <a:t>Type of house: Villa</a:t>
            </a:r>
          </a:p>
          <a:p>
            <a:r>
              <a:rPr lang="nl-NL" sz="1400" dirty="0">
                <a:solidFill>
                  <a:schemeClr val="bg1"/>
                </a:solidFill>
                <a:latin typeface="Proxima Nova Lt" panose="02000506030000020004" pitchFamily="50" charset="0"/>
              </a:rPr>
              <a:t>Zipcode: 2905</a:t>
            </a:r>
          </a:p>
          <a:p>
            <a:r>
              <a:rPr lang="nl-NL" sz="1400" dirty="0">
                <a:solidFill>
                  <a:schemeClr val="bg1"/>
                </a:solidFill>
                <a:latin typeface="Proxima Nova Lt" panose="02000506030000020004" pitchFamily="50" charset="0"/>
              </a:rPr>
              <a:t>Surrounding: Quiet road</a:t>
            </a:r>
          </a:p>
          <a:p>
            <a:r>
              <a:rPr lang="nl-NL" sz="1400" dirty="0">
                <a:solidFill>
                  <a:schemeClr val="bg1"/>
                </a:solidFill>
                <a:latin typeface="Proxima Nova Lt" panose="02000506030000020004" pitchFamily="50" charset="0"/>
              </a:rPr>
              <a:t>Living area: 230 m</a:t>
            </a:r>
            <a:r>
              <a:rPr lang="nl-NL" sz="1400" baseline="30000" dirty="0">
                <a:solidFill>
                  <a:schemeClr val="bg1"/>
                </a:solidFill>
                <a:latin typeface="Proxima Nova Lt" panose="02000506030000020004" pitchFamily="50" charset="0"/>
              </a:rPr>
              <a:t>2</a:t>
            </a:r>
            <a:r>
              <a:rPr lang="nl-NL" sz="1400" dirty="0">
                <a:solidFill>
                  <a:schemeClr val="bg1"/>
                </a:solidFill>
                <a:latin typeface="Proxima Nova Lt" panose="02000506030000020004" pitchFamily="50" charset="0"/>
              </a:rPr>
              <a:t> </a:t>
            </a:r>
          </a:p>
          <a:p>
            <a:r>
              <a:rPr lang="nl-NL" sz="1400" dirty="0">
                <a:solidFill>
                  <a:schemeClr val="bg1"/>
                </a:solidFill>
                <a:latin typeface="Proxima Nova Lt" panose="02000506030000020004" pitchFamily="50" charset="0"/>
              </a:rPr>
              <a:t>Land area: 1007 m</a:t>
            </a:r>
            <a:r>
              <a:rPr lang="nl-NL" sz="1400" baseline="30000" dirty="0">
                <a:solidFill>
                  <a:schemeClr val="bg1"/>
                </a:solidFill>
                <a:latin typeface="Proxima Nova Lt" panose="02000506030000020004" pitchFamily="50" charset="0"/>
              </a:rPr>
              <a:t>2</a:t>
            </a:r>
          </a:p>
          <a:p>
            <a:r>
              <a:rPr lang="nl-NL" sz="1400" dirty="0">
                <a:solidFill>
                  <a:schemeClr val="bg1"/>
                </a:solidFill>
                <a:latin typeface="Proxima Nova Lt" panose="02000506030000020004" pitchFamily="50" charset="0"/>
              </a:rPr>
              <a:t>Garden type: Around the house</a:t>
            </a:r>
          </a:p>
          <a:p>
            <a:r>
              <a:rPr lang="nl-NL" sz="1400" dirty="0">
                <a:solidFill>
                  <a:schemeClr val="bg1"/>
                </a:solidFill>
                <a:latin typeface="Proxima Nova Lt" panose="02000506030000020004" pitchFamily="50" charset="0"/>
              </a:rPr>
              <a:t>Number of floors: 2</a:t>
            </a:r>
          </a:p>
          <a:p>
            <a:r>
              <a:rPr lang="nl-NL" sz="1400" dirty="0">
                <a:solidFill>
                  <a:schemeClr val="bg1"/>
                </a:solidFill>
                <a:latin typeface="Proxima Nova Lt" panose="02000506030000020004" pitchFamily="50" charset="0"/>
              </a:rPr>
              <a:t>Number of bathrooms: 2</a:t>
            </a:r>
          </a:p>
          <a:p>
            <a:r>
              <a:rPr lang="nl-NL" sz="1400" dirty="0">
                <a:solidFill>
                  <a:schemeClr val="bg1"/>
                </a:solidFill>
                <a:latin typeface="Proxima Nova Lt" panose="02000506030000020004" pitchFamily="50" charset="0"/>
              </a:rPr>
              <a:t>Insulated: Yes</a:t>
            </a:r>
          </a:p>
          <a:p>
            <a:r>
              <a:rPr lang="nl-NL" sz="1400" dirty="0">
                <a:solidFill>
                  <a:schemeClr val="bg1"/>
                </a:solidFill>
                <a:latin typeface="Proxima Nova Lt" panose="02000506030000020004" pitchFamily="50" charset="0"/>
              </a:rPr>
              <a:t>Parking options: Parking Garage</a:t>
            </a:r>
          </a:p>
          <a:p>
            <a:endParaRPr lang="nl-NL" sz="1600" dirty="0">
              <a:solidFill>
                <a:schemeClr val="bg1"/>
              </a:solidFill>
              <a:latin typeface="Proxima Nova Lt" panose="02000506030000020004" pitchFamily="50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3BB943-1A1C-49CE-BEC3-C6B71D10B2A0}"/>
              </a:ext>
            </a:extLst>
          </p:cNvPr>
          <p:cNvSpPr/>
          <p:nvPr/>
        </p:nvSpPr>
        <p:spPr>
          <a:xfrm>
            <a:off x="839258" y="4698213"/>
            <a:ext cx="3849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b="1" i="0" dirty="0">
                <a:solidFill>
                  <a:schemeClr val="accent4"/>
                </a:solidFill>
                <a:effectLst/>
                <a:latin typeface="Proxima Nova Th" panose="02000506030000020004" pitchFamily="50" charset="0"/>
              </a:rPr>
              <a:t>Model Estimated Price: </a:t>
            </a:r>
            <a:r>
              <a:rPr lang="nl-NL" b="1" i="0" dirty="0">
                <a:solidFill>
                  <a:schemeClr val="accent4"/>
                </a:solidFill>
                <a:effectLst/>
                <a:latin typeface="Proxima Nova Lt" panose="02000506030000020004" pitchFamily="50" charset="0"/>
              </a:rPr>
              <a:t>€</a:t>
            </a:r>
            <a:r>
              <a:rPr lang="nl-NL" b="1" i="0" dirty="0">
                <a:solidFill>
                  <a:schemeClr val="accent4"/>
                </a:solidFill>
                <a:effectLst/>
                <a:latin typeface="Proxima Nova Th" panose="02000506030000020004" pitchFamily="50" charset="0"/>
              </a:rPr>
              <a:t> </a:t>
            </a:r>
            <a:r>
              <a:rPr lang="nl-NL" b="1" i="0" dirty="0">
                <a:solidFill>
                  <a:schemeClr val="accent4"/>
                </a:solidFill>
                <a:effectLst/>
                <a:latin typeface="Proxima Nova Lt" panose="02000506030000020004" pitchFamily="50" charset="0"/>
              </a:rPr>
              <a:t>905,339 </a:t>
            </a:r>
            <a:endParaRPr lang="nl-NL" b="1" dirty="0">
              <a:solidFill>
                <a:schemeClr val="accent4"/>
              </a:solidFill>
              <a:latin typeface="Proxima Nova Lt" panose="02000506030000020004" pitchFamily="50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126977-33CE-469C-B30E-C1DD92E3B5D8}"/>
              </a:ext>
            </a:extLst>
          </p:cNvPr>
          <p:cNvSpPr/>
          <p:nvPr/>
        </p:nvSpPr>
        <p:spPr>
          <a:xfrm>
            <a:off x="1159590" y="5083853"/>
            <a:ext cx="34906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b="1" i="0" dirty="0">
                <a:solidFill>
                  <a:schemeClr val="accent4"/>
                </a:solidFill>
                <a:effectLst/>
                <a:latin typeface="Proxima Nova Th" panose="02000506030000020004" pitchFamily="50" charset="0"/>
              </a:rPr>
              <a:t>Acutal Asking Price: </a:t>
            </a:r>
            <a:r>
              <a:rPr lang="nl-NL" b="1" i="0" dirty="0">
                <a:solidFill>
                  <a:schemeClr val="accent4"/>
                </a:solidFill>
                <a:effectLst/>
                <a:latin typeface="Proxima Nova Lt" panose="02000506030000020004" pitchFamily="50" charset="0"/>
              </a:rPr>
              <a:t>€ 895,000</a:t>
            </a:r>
            <a:endParaRPr lang="nl-NL" b="1" dirty="0">
              <a:solidFill>
                <a:schemeClr val="accent4"/>
              </a:solidFill>
              <a:latin typeface="Proxima Nova Lt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1395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F1763E-B3EA-4290-A575-41A1BAE7DE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06209E-E79C-41F1-8F65-D2C19D185BB4}"/>
              </a:ext>
            </a:extLst>
          </p:cNvPr>
          <p:cNvSpPr txBox="1"/>
          <p:nvPr/>
        </p:nvSpPr>
        <p:spPr>
          <a:xfrm>
            <a:off x="499477" y="1407673"/>
            <a:ext cx="10726866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Proxima Nova Th" panose="02000506030000020004" pitchFamily="50" charset="0"/>
              </a:rPr>
              <a:t>Giving sellers access to market information and reduces </a:t>
            </a:r>
            <a:r>
              <a:rPr lang="en-US" dirty="0">
                <a:solidFill>
                  <a:schemeClr val="accent4"/>
                </a:solidFill>
                <a:latin typeface="Proxima Nova Th" panose="02000506030000020004" pitchFamily="50" charset="0"/>
              </a:rPr>
              <a:t>asymmetric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Proxima Nova Th" panose="02000506030000020004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Proxima Nova Th" panose="02000506030000020004" pitchFamily="50" charset="0"/>
              </a:rPr>
              <a:t>Reduces the need for real estate brokers and thereby </a:t>
            </a:r>
            <a:r>
              <a:rPr lang="en-US" dirty="0">
                <a:solidFill>
                  <a:schemeClr val="accent4"/>
                </a:solidFill>
                <a:latin typeface="Proxima Nova Th" panose="02000506030000020004" pitchFamily="50" charset="0"/>
              </a:rPr>
              <a:t>reduces the cost </a:t>
            </a:r>
            <a:r>
              <a:rPr lang="en-US" dirty="0">
                <a:solidFill>
                  <a:schemeClr val="bg1"/>
                </a:solidFill>
                <a:latin typeface="Proxima Nova Th" panose="02000506030000020004" pitchFamily="50" charset="0"/>
              </a:rPr>
              <a:t>when you sell your house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Proxima Nova Th" panose="02000506030000020004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Creates an </a:t>
            </a:r>
            <a:r>
              <a:rPr lang="nl-NL" dirty="0">
                <a:solidFill>
                  <a:schemeClr val="accent4"/>
                </a:solidFill>
                <a:latin typeface="Proxima Nova Th" panose="02000506030000020004" pitchFamily="50" charset="0"/>
              </a:rPr>
              <a:t>insentive</a:t>
            </a:r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 for real estate borkers to focus on service, instead of monopolizing their private market information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F822E2-2900-4CAC-ACFE-64D085C471C3}"/>
              </a:ext>
            </a:extLst>
          </p:cNvPr>
          <p:cNvSpPr txBox="1"/>
          <p:nvPr/>
        </p:nvSpPr>
        <p:spPr>
          <a:xfrm>
            <a:off x="499477" y="607454"/>
            <a:ext cx="67866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solidFill>
                  <a:schemeClr val="bg1"/>
                </a:solidFill>
                <a:latin typeface="Proxima Nova Th" panose="02000506030000020004" pitchFamily="50" charset="0"/>
              </a:rPr>
              <a:t>Improving the </a:t>
            </a:r>
            <a:r>
              <a:rPr lang="nl-NL" sz="2800" dirty="0">
                <a:solidFill>
                  <a:schemeClr val="accent4"/>
                </a:solidFill>
                <a:latin typeface="Proxima Nova Th" panose="02000506030000020004" pitchFamily="50" charset="0"/>
              </a:rPr>
              <a:t>Seller’s position</a:t>
            </a:r>
          </a:p>
          <a:p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Some conclusions</a:t>
            </a:r>
          </a:p>
        </p:txBody>
      </p:sp>
    </p:spTree>
    <p:extLst>
      <p:ext uri="{BB962C8B-B14F-4D97-AF65-F5344CB8AC3E}">
        <p14:creationId xmlns:p14="http://schemas.microsoft.com/office/powerpoint/2010/main" val="2641263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F1763E-B3EA-4290-A575-41A1BAE7DE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FC9B7D3-5221-4732-BDA5-4FE2D47933E9}"/>
              </a:ext>
            </a:extLst>
          </p:cNvPr>
          <p:cNvSpPr txBox="1"/>
          <p:nvPr/>
        </p:nvSpPr>
        <p:spPr>
          <a:xfrm>
            <a:off x="847289" y="1375795"/>
            <a:ext cx="67866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solidFill>
                  <a:schemeClr val="accent4"/>
                </a:solidFill>
                <a:latin typeface="Proxima Nova Th" panose="02000506030000020004" pitchFamily="50" charset="0"/>
              </a:rPr>
              <a:t>Home Picing Estimation</a:t>
            </a:r>
          </a:p>
          <a:p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Reducing Asymmetric Information in </a:t>
            </a:r>
          </a:p>
          <a:p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the </a:t>
            </a:r>
            <a:r>
              <a:rPr lang="nl-NL" dirty="0">
                <a:solidFill>
                  <a:schemeClr val="accent4"/>
                </a:solidFill>
                <a:latin typeface="Proxima Nova Th" panose="02000506030000020004" pitchFamily="50" charset="0"/>
              </a:rPr>
              <a:t>Dutch</a:t>
            </a:r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 Real Estate Market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D0C9F9-0C33-4E80-A66B-E3EDDB8E4202}"/>
              </a:ext>
            </a:extLst>
          </p:cNvPr>
          <p:cNvSpPr/>
          <p:nvPr/>
        </p:nvSpPr>
        <p:spPr>
          <a:xfrm>
            <a:off x="847289" y="491558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Thank you for your attention </a:t>
            </a:r>
          </a:p>
          <a:p>
            <a:endParaRPr lang="nl-NL" dirty="0">
              <a:solidFill>
                <a:schemeClr val="bg1"/>
              </a:solidFill>
              <a:latin typeface="Proxima Nova Th" panose="02000506030000020004" pitchFamily="50" charset="0"/>
            </a:endParaRPr>
          </a:p>
          <a:p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Are there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418477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A6E024B9-A7A4-4500-A5D4-BC113CA2A3C8}"/>
              </a:ext>
            </a:extLst>
          </p:cNvPr>
          <p:cNvGrpSpPr/>
          <p:nvPr/>
        </p:nvGrpSpPr>
        <p:grpSpPr>
          <a:xfrm>
            <a:off x="3680963" y="4924855"/>
            <a:ext cx="5417998" cy="986422"/>
            <a:chOff x="3635193" y="4312664"/>
            <a:chExt cx="5417998" cy="98642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9FDAE0-A7CD-4D83-BA3B-ABDC4DDFA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35193" y="4342453"/>
              <a:ext cx="868522" cy="956633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40AD3A4-D866-46F2-9354-25DD0A1112AB}"/>
                </a:ext>
              </a:extLst>
            </p:cNvPr>
            <p:cNvGrpSpPr/>
            <p:nvPr/>
          </p:nvGrpSpPr>
          <p:grpSpPr>
            <a:xfrm>
              <a:off x="7402462" y="4312664"/>
              <a:ext cx="1650729" cy="966159"/>
              <a:chOff x="6641635" y="4253275"/>
              <a:chExt cx="1236990" cy="724001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81648DE-3BAC-48F7-9A89-C351A8D0D3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06992" y="4262800"/>
                <a:ext cx="771633" cy="714475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D663AF5D-F78A-45B7-AF97-14BB279FAB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35" y="4253275"/>
                <a:ext cx="657317" cy="724001"/>
              </a:xfrm>
              <a:prstGeom prst="rect">
                <a:avLst/>
              </a:prstGeom>
            </p:spPr>
          </p:pic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67010868-E68B-45B2-9AA2-7739C373D3D0}"/>
              </a:ext>
            </a:extLst>
          </p:cNvPr>
          <p:cNvSpPr txBox="1"/>
          <p:nvPr/>
        </p:nvSpPr>
        <p:spPr>
          <a:xfrm>
            <a:off x="499477" y="607454"/>
            <a:ext cx="67866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Proxima Nova Th" panose="02000506030000020004" pitchFamily="50" charset="0"/>
              </a:rPr>
              <a:t>The Selling Process</a:t>
            </a:r>
          </a:p>
          <a:p>
            <a:r>
              <a:rPr lang="nl-NL" dirty="0">
                <a:solidFill>
                  <a:schemeClr val="accent4"/>
                </a:solidFill>
                <a:latin typeface="Proxima Nova Th" panose="02000506030000020004" pitchFamily="50" charset="0"/>
              </a:rPr>
              <a:t>Depencency</a:t>
            </a:r>
            <a:r>
              <a:rPr lang="nl-NL" dirty="0">
                <a:latin typeface="Proxima Nova Th" panose="02000506030000020004" pitchFamily="50" charset="0"/>
              </a:rPr>
              <a:t> on Real Estate Brokers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797BEF0-0A1D-495E-A936-65979E6C9B59}"/>
              </a:ext>
            </a:extLst>
          </p:cNvPr>
          <p:cNvCxnSpPr>
            <a:cxnSpLocks/>
          </p:cNvCxnSpPr>
          <p:nvPr/>
        </p:nvCxnSpPr>
        <p:spPr>
          <a:xfrm>
            <a:off x="5025630" y="5429483"/>
            <a:ext cx="2140740" cy="0"/>
          </a:xfrm>
          <a:prstGeom prst="line">
            <a:avLst/>
          </a:prstGeom>
          <a:ln w="38100">
            <a:solidFill>
              <a:schemeClr val="tx1"/>
            </a:solidFill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8F1D24C-4B11-487F-A152-90EA11708B8A}"/>
              </a:ext>
            </a:extLst>
          </p:cNvPr>
          <p:cNvSpPr txBox="1"/>
          <p:nvPr/>
        </p:nvSpPr>
        <p:spPr>
          <a:xfrm>
            <a:off x="5018594" y="5476098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Exchange of goods</a:t>
            </a:r>
          </a:p>
        </p:txBody>
      </p:sp>
    </p:spTree>
    <p:extLst>
      <p:ext uri="{BB962C8B-B14F-4D97-AF65-F5344CB8AC3E}">
        <p14:creationId xmlns:p14="http://schemas.microsoft.com/office/powerpoint/2010/main" val="3695907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A6E024B9-A7A4-4500-A5D4-BC113CA2A3C8}"/>
              </a:ext>
            </a:extLst>
          </p:cNvPr>
          <p:cNvGrpSpPr/>
          <p:nvPr/>
        </p:nvGrpSpPr>
        <p:grpSpPr>
          <a:xfrm>
            <a:off x="3680963" y="4924855"/>
            <a:ext cx="5417998" cy="986422"/>
            <a:chOff x="3635193" y="4312664"/>
            <a:chExt cx="5417998" cy="98642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9FDAE0-A7CD-4D83-BA3B-ABDC4DDFA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35193" y="4342453"/>
              <a:ext cx="868522" cy="956633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40AD3A4-D866-46F2-9354-25DD0A1112AB}"/>
                </a:ext>
              </a:extLst>
            </p:cNvPr>
            <p:cNvGrpSpPr/>
            <p:nvPr/>
          </p:nvGrpSpPr>
          <p:grpSpPr>
            <a:xfrm>
              <a:off x="7402462" y="4312664"/>
              <a:ext cx="1650729" cy="966159"/>
              <a:chOff x="6641635" y="4253275"/>
              <a:chExt cx="1236990" cy="724001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81648DE-3BAC-48F7-9A89-C351A8D0D3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06992" y="4262800"/>
                <a:ext cx="771633" cy="714475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D663AF5D-F78A-45B7-AF97-14BB279FAB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35" y="4253275"/>
                <a:ext cx="657317" cy="724001"/>
              </a:xfrm>
              <a:prstGeom prst="rect">
                <a:avLst/>
              </a:prstGeom>
            </p:spPr>
          </p:pic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67010868-E68B-45B2-9AA2-7739C373D3D0}"/>
              </a:ext>
            </a:extLst>
          </p:cNvPr>
          <p:cNvSpPr txBox="1"/>
          <p:nvPr/>
        </p:nvSpPr>
        <p:spPr>
          <a:xfrm>
            <a:off x="499477" y="607454"/>
            <a:ext cx="67866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Proxima Nova Th" panose="02000506030000020004" pitchFamily="50" charset="0"/>
              </a:rPr>
              <a:t>The Selling Process</a:t>
            </a:r>
          </a:p>
          <a:p>
            <a:r>
              <a:rPr lang="nl-NL" dirty="0">
                <a:solidFill>
                  <a:schemeClr val="accent4"/>
                </a:solidFill>
                <a:latin typeface="Proxima Nova Th" panose="02000506030000020004" pitchFamily="50" charset="0"/>
              </a:rPr>
              <a:t>Depencency</a:t>
            </a:r>
            <a:r>
              <a:rPr lang="nl-NL" dirty="0">
                <a:latin typeface="Proxima Nova Th" panose="02000506030000020004" pitchFamily="50" charset="0"/>
              </a:rPr>
              <a:t> on Real Estate Brokers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E941DC3-2F71-4F15-A053-EC7FD3B42D5E}"/>
              </a:ext>
            </a:extLst>
          </p:cNvPr>
          <p:cNvGrpSpPr/>
          <p:nvPr/>
        </p:nvGrpSpPr>
        <p:grpSpPr>
          <a:xfrm>
            <a:off x="7024422" y="1420385"/>
            <a:ext cx="1875107" cy="2132643"/>
            <a:chOff x="5391052" y="1794729"/>
            <a:chExt cx="1701263" cy="193492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75FD4D1-62B9-42D9-A488-8308AC304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95894" y="1794729"/>
              <a:ext cx="800212" cy="81926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B797CAE-9081-4184-BC09-B9CD7D3AC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6893" y="2154232"/>
              <a:ext cx="695422" cy="73352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BB6D79C-5AF1-409A-9299-99C393916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1052" y="2388876"/>
              <a:ext cx="704948" cy="724001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40974DA3-5E75-44D3-954F-C49957A8A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9181" y="2427336"/>
              <a:ext cx="771633" cy="71447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42E8616-EB17-4EB7-8684-3C581C61B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13308" y="3081861"/>
              <a:ext cx="657317" cy="647790"/>
            </a:xfrm>
            <a:prstGeom prst="rect">
              <a:avLst/>
            </a:prstGeom>
          </p:spPr>
        </p:pic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394BCA5A-7AA9-4F36-B0AA-65ECCC04C4B3}"/>
              </a:ext>
            </a:extLst>
          </p:cNvPr>
          <p:cNvSpPr txBox="1"/>
          <p:nvPr/>
        </p:nvSpPr>
        <p:spPr>
          <a:xfrm>
            <a:off x="6874665" y="3575480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Real Estate Broker </a:t>
            </a:r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F5FD0AA4-13ED-42F3-A5F0-B4C3C7985FF1}"/>
              </a:ext>
            </a:extLst>
          </p:cNvPr>
          <p:cNvSpPr/>
          <p:nvPr/>
        </p:nvSpPr>
        <p:spPr>
          <a:xfrm rot="2364326">
            <a:off x="7234314" y="3107572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3C1B62C-07E4-4B51-B641-8BA5CB949699}"/>
              </a:ext>
            </a:extLst>
          </p:cNvPr>
          <p:cNvSpPr txBox="1"/>
          <p:nvPr/>
        </p:nvSpPr>
        <p:spPr>
          <a:xfrm>
            <a:off x="9482718" y="3915339"/>
            <a:ext cx="215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Proxima Nova Th" panose="02000506030000020004" pitchFamily="50" charset="0"/>
              </a:rPr>
              <a:t>Selling Price 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0092B67-7EF0-4F92-930C-13FF6ADD72E0}"/>
              </a:ext>
            </a:extLst>
          </p:cNvPr>
          <p:cNvCxnSpPr>
            <a:cxnSpLocks/>
          </p:cNvCxnSpPr>
          <p:nvPr/>
        </p:nvCxnSpPr>
        <p:spPr>
          <a:xfrm flipV="1">
            <a:off x="7952071" y="4010590"/>
            <a:ext cx="0" cy="751910"/>
          </a:xfrm>
          <a:prstGeom prst="line">
            <a:avLst/>
          </a:prstGeom>
          <a:ln w="38100">
            <a:solidFill>
              <a:schemeClr val="tx1"/>
            </a:solidFill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FCAD9C20-B475-4EBE-B8B8-44747890B9F4}"/>
              </a:ext>
            </a:extLst>
          </p:cNvPr>
          <p:cNvSpPr txBox="1"/>
          <p:nvPr/>
        </p:nvSpPr>
        <p:spPr>
          <a:xfrm>
            <a:off x="9482718" y="4177809"/>
            <a:ext cx="2154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>
                <a:solidFill>
                  <a:schemeClr val="accent4"/>
                </a:solidFill>
                <a:latin typeface="Proxima Nova Th" panose="02000506030000020004" pitchFamily="50" charset="0"/>
              </a:rPr>
              <a:t>Fees are dependent </a:t>
            </a:r>
          </a:p>
          <a:p>
            <a:r>
              <a:rPr lang="nl-NL" sz="1400" dirty="0">
                <a:solidFill>
                  <a:schemeClr val="accent4"/>
                </a:solidFill>
                <a:latin typeface="Proxima Nova Th" panose="02000506030000020004" pitchFamily="50" charset="0"/>
              </a:rPr>
              <a:t>on selling price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797BEF0-0A1D-495E-A936-65979E6C9B59}"/>
              </a:ext>
            </a:extLst>
          </p:cNvPr>
          <p:cNvCxnSpPr>
            <a:cxnSpLocks/>
          </p:cNvCxnSpPr>
          <p:nvPr/>
        </p:nvCxnSpPr>
        <p:spPr>
          <a:xfrm>
            <a:off x="5025630" y="5429483"/>
            <a:ext cx="2140740" cy="0"/>
          </a:xfrm>
          <a:prstGeom prst="line">
            <a:avLst/>
          </a:prstGeom>
          <a:ln w="38100">
            <a:solidFill>
              <a:schemeClr val="tx1"/>
            </a:solidFill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8F1D24C-4B11-487F-A152-90EA11708B8A}"/>
              </a:ext>
            </a:extLst>
          </p:cNvPr>
          <p:cNvSpPr txBox="1"/>
          <p:nvPr/>
        </p:nvSpPr>
        <p:spPr>
          <a:xfrm>
            <a:off x="5018594" y="5476098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Exchange of goods</a:t>
            </a:r>
          </a:p>
        </p:txBody>
      </p:sp>
    </p:spTree>
    <p:extLst>
      <p:ext uri="{BB962C8B-B14F-4D97-AF65-F5344CB8AC3E}">
        <p14:creationId xmlns:p14="http://schemas.microsoft.com/office/powerpoint/2010/main" val="3880731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A6E024B9-A7A4-4500-A5D4-BC113CA2A3C8}"/>
              </a:ext>
            </a:extLst>
          </p:cNvPr>
          <p:cNvGrpSpPr/>
          <p:nvPr/>
        </p:nvGrpSpPr>
        <p:grpSpPr>
          <a:xfrm>
            <a:off x="3680963" y="4924855"/>
            <a:ext cx="5417998" cy="986422"/>
            <a:chOff x="3635193" y="4312664"/>
            <a:chExt cx="5417998" cy="98642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9FDAE0-A7CD-4D83-BA3B-ABDC4DDFA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35193" y="4342453"/>
              <a:ext cx="868522" cy="956633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40AD3A4-D866-46F2-9354-25DD0A1112AB}"/>
                </a:ext>
              </a:extLst>
            </p:cNvPr>
            <p:cNvGrpSpPr/>
            <p:nvPr/>
          </p:nvGrpSpPr>
          <p:grpSpPr>
            <a:xfrm>
              <a:off x="7402462" y="4312664"/>
              <a:ext cx="1650729" cy="966159"/>
              <a:chOff x="6641635" y="4253275"/>
              <a:chExt cx="1236990" cy="724001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81648DE-3BAC-48F7-9A89-C351A8D0D3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06992" y="4262800"/>
                <a:ext cx="771633" cy="714475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D663AF5D-F78A-45B7-AF97-14BB279FAB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35" y="4253275"/>
                <a:ext cx="657317" cy="724001"/>
              </a:xfrm>
              <a:prstGeom prst="rect">
                <a:avLst/>
              </a:prstGeom>
            </p:spPr>
          </p:pic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67010868-E68B-45B2-9AA2-7739C373D3D0}"/>
              </a:ext>
            </a:extLst>
          </p:cNvPr>
          <p:cNvSpPr txBox="1"/>
          <p:nvPr/>
        </p:nvSpPr>
        <p:spPr>
          <a:xfrm>
            <a:off x="499477" y="607454"/>
            <a:ext cx="67866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Proxima Nova Th" panose="02000506030000020004" pitchFamily="50" charset="0"/>
              </a:rPr>
              <a:t>The Selling Process</a:t>
            </a:r>
          </a:p>
          <a:p>
            <a:r>
              <a:rPr lang="nl-NL" dirty="0">
                <a:solidFill>
                  <a:schemeClr val="accent4"/>
                </a:solidFill>
                <a:latin typeface="Proxima Nova Th" panose="02000506030000020004" pitchFamily="50" charset="0"/>
              </a:rPr>
              <a:t>Depencency</a:t>
            </a:r>
            <a:r>
              <a:rPr lang="nl-NL" dirty="0">
                <a:latin typeface="Proxima Nova Th" panose="02000506030000020004" pitchFamily="50" charset="0"/>
              </a:rPr>
              <a:t> on Real Estate Brokers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960CCE7-C772-4A43-8553-86FACAFC821E}"/>
              </a:ext>
            </a:extLst>
          </p:cNvPr>
          <p:cNvGrpSpPr/>
          <p:nvPr/>
        </p:nvGrpSpPr>
        <p:grpSpPr>
          <a:xfrm>
            <a:off x="3292472" y="1420385"/>
            <a:ext cx="5607057" cy="2133213"/>
            <a:chOff x="3554220" y="1420385"/>
            <a:chExt cx="5607057" cy="213321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E941DC3-2F71-4F15-A053-EC7FD3B42D5E}"/>
                </a:ext>
              </a:extLst>
            </p:cNvPr>
            <p:cNvGrpSpPr/>
            <p:nvPr/>
          </p:nvGrpSpPr>
          <p:grpSpPr>
            <a:xfrm>
              <a:off x="7286170" y="1420385"/>
              <a:ext cx="1875107" cy="2132643"/>
              <a:chOff x="5391052" y="1794729"/>
              <a:chExt cx="1701263" cy="1934922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075FD4D1-62B9-42D9-A488-8308AC3040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95894" y="1794729"/>
                <a:ext cx="800212" cy="819264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7B797CAE-9081-4184-BC09-B9CD7D3ACA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96893" y="2154232"/>
                <a:ext cx="695422" cy="733527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8BB6D79C-5AF1-409A-9299-99C393916A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91052" y="2388876"/>
                <a:ext cx="704948" cy="724001"/>
              </a:xfrm>
              <a:prstGeom prst="rect">
                <a:avLst/>
              </a:prstGeom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40974DA3-5E75-44D3-954F-C49957A8A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49181" y="2427336"/>
                <a:ext cx="771633" cy="714475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342E8616-EB17-4EB7-8684-3C581C61B2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13308" y="3081861"/>
                <a:ext cx="657317" cy="647790"/>
              </a:xfrm>
              <a:prstGeom prst="rect">
                <a:avLst/>
              </a:prstGeom>
            </p:spPr>
          </p:pic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19F2B137-60B0-4311-942C-DF77B6985E4F}"/>
                </a:ext>
              </a:extLst>
            </p:cNvPr>
            <p:cNvGrpSpPr/>
            <p:nvPr/>
          </p:nvGrpSpPr>
          <p:grpSpPr>
            <a:xfrm>
              <a:off x="3554220" y="1734240"/>
              <a:ext cx="1575863" cy="1819358"/>
              <a:chOff x="3547002" y="1743810"/>
              <a:chExt cx="1575863" cy="1819358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39A571BF-D8C6-42F0-8042-A763286768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36390" y="1743810"/>
                <a:ext cx="776983" cy="797984"/>
              </a:xfrm>
              <a:prstGeom prst="rect">
                <a:avLst/>
              </a:prstGeom>
            </p:spPr>
          </p:pic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32AE34DB-96E3-473D-ACBF-4D362C24D8CB}"/>
                  </a:ext>
                </a:extLst>
              </p:cNvPr>
              <p:cNvGrpSpPr/>
              <p:nvPr/>
            </p:nvGrpSpPr>
            <p:grpSpPr>
              <a:xfrm>
                <a:off x="3547002" y="2075246"/>
                <a:ext cx="1575863" cy="1487922"/>
                <a:chOff x="5391052" y="2388876"/>
                <a:chExt cx="1429762" cy="1349974"/>
              </a:xfrm>
            </p:grpSpPr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1C599828-27B0-4B90-99D5-DEE3885EC3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91052" y="2388876"/>
                  <a:ext cx="704948" cy="724001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68359773-3995-4F13-8D99-CC82070C96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49181" y="2427336"/>
                  <a:ext cx="771633" cy="714475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53C85AA1-163E-49D3-9CB1-9946F2C0432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67341" y="3091060"/>
                  <a:ext cx="657317" cy="64779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E56F974-F567-4A6C-843F-CE9929FC446C}"/>
              </a:ext>
            </a:extLst>
          </p:cNvPr>
          <p:cNvSpPr txBox="1"/>
          <p:nvPr/>
        </p:nvSpPr>
        <p:spPr>
          <a:xfrm>
            <a:off x="2992048" y="3560535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Real Estate Broker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4BCA5A-7AA9-4F36-B0AA-65ECCC04C4B3}"/>
              </a:ext>
            </a:extLst>
          </p:cNvPr>
          <p:cNvSpPr txBox="1"/>
          <p:nvPr/>
        </p:nvSpPr>
        <p:spPr>
          <a:xfrm>
            <a:off x="6874665" y="3575480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Real Estate Broker </a:t>
            </a:r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F5FD0AA4-13ED-42F3-A5F0-B4C3C7985FF1}"/>
              </a:ext>
            </a:extLst>
          </p:cNvPr>
          <p:cNvSpPr/>
          <p:nvPr/>
        </p:nvSpPr>
        <p:spPr>
          <a:xfrm rot="2364326">
            <a:off x="7234314" y="3107572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38" name="Arc 37">
            <a:extLst>
              <a:ext uri="{FF2B5EF4-FFF2-40B4-BE49-F238E27FC236}">
                <a16:creationId xmlns:a16="http://schemas.microsoft.com/office/drawing/2014/main" id="{4EF41212-D0E0-4738-8D87-6BF0EFDBCEF7}"/>
              </a:ext>
            </a:extLst>
          </p:cNvPr>
          <p:cNvSpPr/>
          <p:nvPr/>
        </p:nvSpPr>
        <p:spPr>
          <a:xfrm rot="19235674" flipH="1">
            <a:off x="2471812" y="3107573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3C1B62C-07E4-4B51-B641-8BA5CB949699}"/>
              </a:ext>
            </a:extLst>
          </p:cNvPr>
          <p:cNvSpPr txBox="1"/>
          <p:nvPr/>
        </p:nvSpPr>
        <p:spPr>
          <a:xfrm>
            <a:off x="9482718" y="3915339"/>
            <a:ext cx="215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Proxima Nova Th" panose="02000506030000020004" pitchFamily="50" charset="0"/>
              </a:rPr>
              <a:t>Selling Price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34EAA07-2556-4562-80C9-4E80C1C0CC49}"/>
              </a:ext>
            </a:extLst>
          </p:cNvPr>
          <p:cNvSpPr txBox="1"/>
          <p:nvPr/>
        </p:nvSpPr>
        <p:spPr>
          <a:xfrm>
            <a:off x="837236" y="3915339"/>
            <a:ext cx="215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Proxima Nova Th" panose="02000506030000020004" pitchFamily="50" charset="0"/>
              </a:rPr>
              <a:t>Buying Price 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0092B67-7EF0-4F92-930C-13FF6ADD72E0}"/>
              </a:ext>
            </a:extLst>
          </p:cNvPr>
          <p:cNvCxnSpPr>
            <a:cxnSpLocks/>
          </p:cNvCxnSpPr>
          <p:nvPr/>
        </p:nvCxnSpPr>
        <p:spPr>
          <a:xfrm flipV="1">
            <a:off x="7952071" y="4010590"/>
            <a:ext cx="0" cy="751910"/>
          </a:xfrm>
          <a:prstGeom prst="line">
            <a:avLst/>
          </a:prstGeom>
          <a:ln w="38100">
            <a:solidFill>
              <a:schemeClr val="tx1"/>
            </a:solidFill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6D156FD-D3AD-459D-9DB3-0B1954A26C15}"/>
              </a:ext>
            </a:extLst>
          </p:cNvPr>
          <p:cNvCxnSpPr>
            <a:cxnSpLocks/>
          </p:cNvCxnSpPr>
          <p:nvPr/>
        </p:nvCxnSpPr>
        <p:spPr>
          <a:xfrm flipV="1">
            <a:off x="4069454" y="4010590"/>
            <a:ext cx="0" cy="751910"/>
          </a:xfrm>
          <a:prstGeom prst="line">
            <a:avLst/>
          </a:prstGeom>
          <a:ln w="38100">
            <a:solidFill>
              <a:schemeClr val="tx1"/>
            </a:solidFill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158CA2BB-4550-40F8-B124-6655FA6978ED}"/>
              </a:ext>
            </a:extLst>
          </p:cNvPr>
          <p:cNvSpPr txBox="1"/>
          <p:nvPr/>
        </p:nvSpPr>
        <p:spPr>
          <a:xfrm>
            <a:off x="621005" y="4177809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solidFill>
                  <a:schemeClr val="accent4"/>
                </a:solidFill>
                <a:latin typeface="Proxima Nova Th" panose="02000506030000020004" pitchFamily="50" charset="0"/>
              </a:rPr>
              <a:t>Fees are fixed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CAD9C20-B475-4EBE-B8B8-44747890B9F4}"/>
              </a:ext>
            </a:extLst>
          </p:cNvPr>
          <p:cNvSpPr txBox="1"/>
          <p:nvPr/>
        </p:nvSpPr>
        <p:spPr>
          <a:xfrm>
            <a:off x="9482718" y="4177809"/>
            <a:ext cx="2154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>
                <a:solidFill>
                  <a:schemeClr val="accent4"/>
                </a:solidFill>
                <a:latin typeface="Proxima Nova Th" panose="02000506030000020004" pitchFamily="50" charset="0"/>
              </a:rPr>
              <a:t>Fees are dependent </a:t>
            </a:r>
          </a:p>
          <a:p>
            <a:r>
              <a:rPr lang="nl-NL" sz="1400" dirty="0">
                <a:solidFill>
                  <a:schemeClr val="accent4"/>
                </a:solidFill>
                <a:latin typeface="Proxima Nova Th" panose="02000506030000020004" pitchFamily="50" charset="0"/>
              </a:rPr>
              <a:t>on selling price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797BEF0-0A1D-495E-A936-65979E6C9B59}"/>
              </a:ext>
            </a:extLst>
          </p:cNvPr>
          <p:cNvCxnSpPr>
            <a:cxnSpLocks/>
          </p:cNvCxnSpPr>
          <p:nvPr/>
        </p:nvCxnSpPr>
        <p:spPr>
          <a:xfrm>
            <a:off x="5025630" y="5429483"/>
            <a:ext cx="2140740" cy="0"/>
          </a:xfrm>
          <a:prstGeom prst="line">
            <a:avLst/>
          </a:prstGeom>
          <a:ln w="38100">
            <a:solidFill>
              <a:schemeClr val="tx1"/>
            </a:solidFill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8F1D24C-4B11-487F-A152-90EA11708B8A}"/>
              </a:ext>
            </a:extLst>
          </p:cNvPr>
          <p:cNvSpPr txBox="1"/>
          <p:nvPr/>
        </p:nvSpPr>
        <p:spPr>
          <a:xfrm>
            <a:off x="5018594" y="5476098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Exchange of goods</a:t>
            </a:r>
          </a:p>
        </p:txBody>
      </p:sp>
    </p:spTree>
    <p:extLst>
      <p:ext uri="{BB962C8B-B14F-4D97-AF65-F5344CB8AC3E}">
        <p14:creationId xmlns:p14="http://schemas.microsoft.com/office/powerpoint/2010/main" val="172667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A6E024B9-A7A4-4500-A5D4-BC113CA2A3C8}"/>
              </a:ext>
            </a:extLst>
          </p:cNvPr>
          <p:cNvGrpSpPr/>
          <p:nvPr/>
        </p:nvGrpSpPr>
        <p:grpSpPr>
          <a:xfrm>
            <a:off x="3680963" y="4924855"/>
            <a:ext cx="5417998" cy="986422"/>
            <a:chOff x="3635193" y="4312664"/>
            <a:chExt cx="5417998" cy="98642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9FDAE0-A7CD-4D83-BA3B-ABDC4DDFA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35193" y="4342453"/>
              <a:ext cx="868522" cy="956633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40AD3A4-D866-46F2-9354-25DD0A1112AB}"/>
                </a:ext>
              </a:extLst>
            </p:cNvPr>
            <p:cNvGrpSpPr/>
            <p:nvPr/>
          </p:nvGrpSpPr>
          <p:grpSpPr>
            <a:xfrm>
              <a:off x="7402462" y="4312664"/>
              <a:ext cx="1650729" cy="966159"/>
              <a:chOff x="6641635" y="4253275"/>
              <a:chExt cx="1236990" cy="724001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81648DE-3BAC-48F7-9A89-C351A8D0D3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06992" y="4262800"/>
                <a:ext cx="771633" cy="714475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D663AF5D-F78A-45B7-AF97-14BB279FAB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1635" y="4253275"/>
                <a:ext cx="657317" cy="724001"/>
              </a:xfrm>
              <a:prstGeom prst="rect">
                <a:avLst/>
              </a:prstGeom>
            </p:spPr>
          </p:pic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67010868-E68B-45B2-9AA2-7739C373D3D0}"/>
              </a:ext>
            </a:extLst>
          </p:cNvPr>
          <p:cNvSpPr txBox="1"/>
          <p:nvPr/>
        </p:nvSpPr>
        <p:spPr>
          <a:xfrm>
            <a:off x="499477" y="607454"/>
            <a:ext cx="67866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Proxima Nova Th" panose="02000506030000020004" pitchFamily="50" charset="0"/>
              </a:rPr>
              <a:t>The Selling Process</a:t>
            </a:r>
          </a:p>
          <a:p>
            <a:r>
              <a:rPr lang="nl-NL" dirty="0">
                <a:solidFill>
                  <a:schemeClr val="accent4"/>
                </a:solidFill>
                <a:latin typeface="Proxima Nova Th" panose="02000506030000020004" pitchFamily="50" charset="0"/>
              </a:rPr>
              <a:t>Depencency</a:t>
            </a:r>
            <a:r>
              <a:rPr lang="nl-NL" dirty="0">
                <a:latin typeface="Proxima Nova Th" panose="02000506030000020004" pitchFamily="50" charset="0"/>
              </a:rPr>
              <a:t> on Real Estate Brokers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960CCE7-C772-4A43-8553-86FACAFC821E}"/>
              </a:ext>
            </a:extLst>
          </p:cNvPr>
          <p:cNvGrpSpPr/>
          <p:nvPr/>
        </p:nvGrpSpPr>
        <p:grpSpPr>
          <a:xfrm>
            <a:off x="3292472" y="1420385"/>
            <a:ext cx="5607057" cy="2133213"/>
            <a:chOff x="3554220" y="1420385"/>
            <a:chExt cx="5607057" cy="213321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E941DC3-2F71-4F15-A053-EC7FD3B42D5E}"/>
                </a:ext>
              </a:extLst>
            </p:cNvPr>
            <p:cNvGrpSpPr/>
            <p:nvPr/>
          </p:nvGrpSpPr>
          <p:grpSpPr>
            <a:xfrm>
              <a:off x="7286170" y="1420385"/>
              <a:ext cx="1875107" cy="2132643"/>
              <a:chOff x="5391052" y="1794729"/>
              <a:chExt cx="1701263" cy="1934922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075FD4D1-62B9-42D9-A488-8308AC3040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95894" y="1794729"/>
                <a:ext cx="800212" cy="819264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7B797CAE-9081-4184-BC09-B9CD7D3ACA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96893" y="2154232"/>
                <a:ext cx="695422" cy="733527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8BB6D79C-5AF1-409A-9299-99C393916A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91052" y="2388876"/>
                <a:ext cx="704948" cy="724001"/>
              </a:xfrm>
              <a:prstGeom prst="rect">
                <a:avLst/>
              </a:prstGeom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40974DA3-5E75-44D3-954F-C49957A8AE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49181" y="2427336"/>
                <a:ext cx="771633" cy="714475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342E8616-EB17-4EB7-8684-3C581C61B2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13308" y="3081861"/>
                <a:ext cx="657317" cy="647790"/>
              </a:xfrm>
              <a:prstGeom prst="rect">
                <a:avLst/>
              </a:prstGeom>
            </p:spPr>
          </p:pic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19F2B137-60B0-4311-942C-DF77B6985E4F}"/>
                </a:ext>
              </a:extLst>
            </p:cNvPr>
            <p:cNvGrpSpPr/>
            <p:nvPr/>
          </p:nvGrpSpPr>
          <p:grpSpPr>
            <a:xfrm>
              <a:off x="3554220" y="1734240"/>
              <a:ext cx="1575863" cy="1819358"/>
              <a:chOff x="3547002" y="1743810"/>
              <a:chExt cx="1575863" cy="1819358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39A571BF-D8C6-42F0-8042-A763286768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36390" y="1743810"/>
                <a:ext cx="776983" cy="797984"/>
              </a:xfrm>
              <a:prstGeom prst="rect">
                <a:avLst/>
              </a:prstGeom>
            </p:spPr>
          </p:pic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32AE34DB-96E3-473D-ACBF-4D362C24D8CB}"/>
                  </a:ext>
                </a:extLst>
              </p:cNvPr>
              <p:cNvGrpSpPr/>
              <p:nvPr/>
            </p:nvGrpSpPr>
            <p:grpSpPr>
              <a:xfrm>
                <a:off x="3547002" y="2075246"/>
                <a:ext cx="1575863" cy="1487922"/>
                <a:chOff x="5391052" y="2388876"/>
                <a:chExt cx="1429762" cy="1349974"/>
              </a:xfrm>
            </p:grpSpPr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1C599828-27B0-4B90-99D5-DEE3885EC3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91052" y="2388876"/>
                  <a:ext cx="704948" cy="724001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68359773-3995-4F13-8D99-CC82070C96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49181" y="2427336"/>
                  <a:ext cx="771633" cy="714475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53C85AA1-163E-49D3-9CB1-9946F2C0432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67341" y="3091060"/>
                  <a:ext cx="657317" cy="64779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E56F974-F567-4A6C-843F-CE9929FC446C}"/>
              </a:ext>
            </a:extLst>
          </p:cNvPr>
          <p:cNvSpPr txBox="1"/>
          <p:nvPr/>
        </p:nvSpPr>
        <p:spPr>
          <a:xfrm>
            <a:off x="2992048" y="3560535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Real Estate Broker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4BCA5A-7AA9-4F36-B0AA-65ECCC04C4B3}"/>
              </a:ext>
            </a:extLst>
          </p:cNvPr>
          <p:cNvSpPr txBox="1"/>
          <p:nvPr/>
        </p:nvSpPr>
        <p:spPr>
          <a:xfrm>
            <a:off x="6874665" y="3575480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Real Estate Broker </a:t>
            </a:r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F5FD0AA4-13ED-42F3-A5F0-B4C3C7985FF1}"/>
              </a:ext>
            </a:extLst>
          </p:cNvPr>
          <p:cNvSpPr/>
          <p:nvPr/>
        </p:nvSpPr>
        <p:spPr>
          <a:xfrm rot="2364326">
            <a:off x="7234314" y="3107572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38" name="Arc 37">
            <a:extLst>
              <a:ext uri="{FF2B5EF4-FFF2-40B4-BE49-F238E27FC236}">
                <a16:creationId xmlns:a16="http://schemas.microsoft.com/office/drawing/2014/main" id="{4EF41212-D0E0-4738-8D87-6BF0EFDBCEF7}"/>
              </a:ext>
            </a:extLst>
          </p:cNvPr>
          <p:cNvSpPr/>
          <p:nvPr/>
        </p:nvSpPr>
        <p:spPr>
          <a:xfrm rot="19235674" flipH="1">
            <a:off x="2471812" y="3107573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3C1B62C-07E4-4B51-B641-8BA5CB949699}"/>
              </a:ext>
            </a:extLst>
          </p:cNvPr>
          <p:cNvSpPr txBox="1"/>
          <p:nvPr/>
        </p:nvSpPr>
        <p:spPr>
          <a:xfrm>
            <a:off x="9482718" y="3915339"/>
            <a:ext cx="215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Proxima Nova Th" panose="02000506030000020004" pitchFamily="50" charset="0"/>
              </a:rPr>
              <a:t>Selling Price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34EAA07-2556-4562-80C9-4E80C1C0CC49}"/>
              </a:ext>
            </a:extLst>
          </p:cNvPr>
          <p:cNvSpPr txBox="1"/>
          <p:nvPr/>
        </p:nvSpPr>
        <p:spPr>
          <a:xfrm>
            <a:off x="837236" y="3915339"/>
            <a:ext cx="215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Proxima Nova Th" panose="02000506030000020004" pitchFamily="50" charset="0"/>
              </a:rPr>
              <a:t>Buying Price 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1492839-BD9F-4CD2-B6C1-CEBD431E1C8F}"/>
              </a:ext>
            </a:extLst>
          </p:cNvPr>
          <p:cNvCxnSpPr>
            <a:cxnSpLocks/>
          </p:cNvCxnSpPr>
          <p:nvPr/>
        </p:nvCxnSpPr>
        <p:spPr>
          <a:xfrm>
            <a:off x="4629150" y="3371850"/>
            <a:ext cx="2857500" cy="0"/>
          </a:xfrm>
          <a:prstGeom prst="line">
            <a:avLst/>
          </a:prstGeom>
          <a:ln w="38100">
            <a:solidFill>
              <a:schemeClr val="tx1"/>
            </a:solidFill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0A0BC13-4BD6-409B-A5A8-9562DA0890A7}"/>
              </a:ext>
            </a:extLst>
          </p:cNvPr>
          <p:cNvSpPr txBox="1"/>
          <p:nvPr/>
        </p:nvSpPr>
        <p:spPr>
          <a:xfrm>
            <a:off x="5018594" y="2977182"/>
            <a:ext cx="215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chemeClr val="accent4"/>
                </a:solidFill>
                <a:latin typeface="Proxima Nova Th" panose="02000506030000020004" pitchFamily="50" charset="0"/>
              </a:rPr>
              <a:t>Collusion?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0092B67-7EF0-4F92-930C-13FF6ADD72E0}"/>
              </a:ext>
            </a:extLst>
          </p:cNvPr>
          <p:cNvCxnSpPr>
            <a:cxnSpLocks/>
          </p:cNvCxnSpPr>
          <p:nvPr/>
        </p:nvCxnSpPr>
        <p:spPr>
          <a:xfrm flipV="1">
            <a:off x="7952071" y="4010590"/>
            <a:ext cx="0" cy="751910"/>
          </a:xfrm>
          <a:prstGeom prst="line">
            <a:avLst/>
          </a:prstGeom>
          <a:ln w="38100">
            <a:solidFill>
              <a:schemeClr val="tx1"/>
            </a:solidFill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6D156FD-D3AD-459D-9DB3-0B1954A26C15}"/>
              </a:ext>
            </a:extLst>
          </p:cNvPr>
          <p:cNvCxnSpPr>
            <a:cxnSpLocks/>
          </p:cNvCxnSpPr>
          <p:nvPr/>
        </p:nvCxnSpPr>
        <p:spPr>
          <a:xfrm flipV="1">
            <a:off x="4069454" y="4010590"/>
            <a:ext cx="0" cy="751910"/>
          </a:xfrm>
          <a:prstGeom prst="line">
            <a:avLst/>
          </a:prstGeom>
          <a:ln w="38100">
            <a:solidFill>
              <a:schemeClr val="tx1"/>
            </a:solidFill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158CA2BB-4550-40F8-B124-6655FA6978ED}"/>
              </a:ext>
            </a:extLst>
          </p:cNvPr>
          <p:cNvSpPr txBox="1"/>
          <p:nvPr/>
        </p:nvSpPr>
        <p:spPr>
          <a:xfrm>
            <a:off x="621005" y="4177809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solidFill>
                  <a:schemeClr val="accent4"/>
                </a:solidFill>
                <a:latin typeface="Proxima Nova Th" panose="02000506030000020004" pitchFamily="50" charset="0"/>
              </a:rPr>
              <a:t>Fees are fixed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CAD9C20-B475-4EBE-B8B8-44747890B9F4}"/>
              </a:ext>
            </a:extLst>
          </p:cNvPr>
          <p:cNvSpPr txBox="1"/>
          <p:nvPr/>
        </p:nvSpPr>
        <p:spPr>
          <a:xfrm>
            <a:off x="9482718" y="4177809"/>
            <a:ext cx="2154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>
                <a:solidFill>
                  <a:schemeClr val="accent4"/>
                </a:solidFill>
                <a:latin typeface="Proxima Nova Th" panose="02000506030000020004" pitchFamily="50" charset="0"/>
              </a:rPr>
              <a:t>Fees are dependent </a:t>
            </a:r>
          </a:p>
          <a:p>
            <a:r>
              <a:rPr lang="nl-NL" sz="1400" dirty="0">
                <a:solidFill>
                  <a:schemeClr val="accent4"/>
                </a:solidFill>
                <a:latin typeface="Proxima Nova Th" panose="02000506030000020004" pitchFamily="50" charset="0"/>
              </a:rPr>
              <a:t>on selling price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797BEF0-0A1D-495E-A936-65979E6C9B59}"/>
              </a:ext>
            </a:extLst>
          </p:cNvPr>
          <p:cNvCxnSpPr>
            <a:cxnSpLocks/>
          </p:cNvCxnSpPr>
          <p:nvPr/>
        </p:nvCxnSpPr>
        <p:spPr>
          <a:xfrm>
            <a:off x="5025630" y="5429483"/>
            <a:ext cx="2140740" cy="0"/>
          </a:xfrm>
          <a:prstGeom prst="line">
            <a:avLst/>
          </a:prstGeom>
          <a:ln w="38100">
            <a:solidFill>
              <a:schemeClr val="tx1"/>
            </a:solidFill>
            <a:prstDash val="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8F1D24C-4B11-487F-A152-90EA11708B8A}"/>
              </a:ext>
            </a:extLst>
          </p:cNvPr>
          <p:cNvSpPr txBox="1"/>
          <p:nvPr/>
        </p:nvSpPr>
        <p:spPr>
          <a:xfrm>
            <a:off x="5018594" y="5476098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Exchange of goods</a:t>
            </a:r>
          </a:p>
        </p:txBody>
      </p:sp>
    </p:spTree>
    <p:extLst>
      <p:ext uri="{BB962C8B-B14F-4D97-AF65-F5344CB8AC3E}">
        <p14:creationId xmlns:p14="http://schemas.microsoft.com/office/powerpoint/2010/main" val="616830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60CF33-8E38-4BB8-B06C-57855C3D1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ABDC8D-AB8B-4B57-9A84-8BDAFECAAF0D}"/>
              </a:ext>
            </a:extLst>
          </p:cNvPr>
          <p:cNvSpPr txBox="1"/>
          <p:nvPr/>
        </p:nvSpPr>
        <p:spPr>
          <a:xfrm>
            <a:off x="499477" y="607454"/>
            <a:ext cx="67866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solidFill>
                  <a:schemeClr val="bg1"/>
                </a:solidFill>
                <a:latin typeface="Proxima Nova Th" panose="02000506030000020004" pitchFamily="50" charset="0"/>
              </a:rPr>
              <a:t>Improving the </a:t>
            </a:r>
            <a:r>
              <a:rPr lang="nl-NL" sz="2800" dirty="0">
                <a:solidFill>
                  <a:schemeClr val="accent4"/>
                </a:solidFill>
                <a:latin typeface="Proxima Nova Th" panose="02000506030000020004" pitchFamily="50" charset="0"/>
              </a:rPr>
              <a:t>Sellers’ position</a:t>
            </a:r>
          </a:p>
          <a:p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Reducing the need for a broker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C353AC-B49E-4C79-ABB7-EA5E4C35D7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0195" y="1407673"/>
            <a:ext cx="724485" cy="7139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230248-D43F-430D-9E3F-E17DD434A2B1}"/>
              </a:ext>
            </a:extLst>
          </p:cNvPr>
          <p:cNvSpPr txBox="1"/>
          <p:nvPr/>
        </p:nvSpPr>
        <p:spPr>
          <a:xfrm>
            <a:off x="8085031" y="2121658"/>
            <a:ext cx="215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latin typeface="Proxima Nova Th" panose="02000506030000020004" pitchFamily="50" charset="0"/>
              </a:rPr>
              <a:t>Real Estate Broker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24AFE-275A-4CA5-862A-C17932D5F81C}"/>
              </a:ext>
            </a:extLst>
          </p:cNvPr>
          <p:cNvSpPr txBox="1"/>
          <p:nvPr/>
        </p:nvSpPr>
        <p:spPr>
          <a:xfrm>
            <a:off x="6665806" y="3777372"/>
            <a:ext cx="2154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Expertise on </a:t>
            </a:r>
          </a:p>
          <a:p>
            <a:pPr algn="ctr"/>
            <a:r>
              <a:rPr lang="nl-NL" sz="1400" dirty="0">
                <a:latin typeface="Proxima Nova Th" panose="02000506030000020004" pitchFamily="50" charset="0"/>
              </a:rPr>
              <a:t>housing pricing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C4B92-64C8-4AE9-A9C1-4819A7399BF9}"/>
              </a:ext>
            </a:extLst>
          </p:cNvPr>
          <p:cNvSpPr txBox="1"/>
          <p:nvPr/>
        </p:nvSpPr>
        <p:spPr>
          <a:xfrm>
            <a:off x="6665806" y="5322354"/>
            <a:ext cx="2154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Connections with</a:t>
            </a:r>
          </a:p>
          <a:p>
            <a:pPr algn="ctr"/>
            <a:r>
              <a:rPr lang="nl-NL" sz="1400" dirty="0">
                <a:latin typeface="Proxima Nova Th" panose="02000506030000020004" pitchFamily="50" charset="0"/>
              </a:rPr>
              <a:t>other brokers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6F912D-A34B-42F7-B024-3F80C5E02D17}"/>
              </a:ext>
            </a:extLst>
          </p:cNvPr>
          <p:cNvSpPr txBox="1"/>
          <p:nvPr/>
        </p:nvSpPr>
        <p:spPr>
          <a:xfrm>
            <a:off x="9303618" y="3775890"/>
            <a:ext cx="2154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Provides assistance</a:t>
            </a:r>
          </a:p>
          <a:p>
            <a:pPr algn="ctr"/>
            <a:r>
              <a:rPr lang="nl-NL" sz="1400" dirty="0">
                <a:latin typeface="Proxima Nova Th" panose="02000506030000020004" pitchFamily="50" charset="0"/>
              </a:rPr>
              <a:t>with viewings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3BC177-B222-4E48-8827-0D1B976ABFD6}"/>
              </a:ext>
            </a:extLst>
          </p:cNvPr>
          <p:cNvSpPr txBox="1"/>
          <p:nvPr/>
        </p:nvSpPr>
        <p:spPr>
          <a:xfrm>
            <a:off x="9303618" y="5322354"/>
            <a:ext cx="2154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Arranges sell</a:t>
            </a:r>
          </a:p>
          <a:p>
            <a:pPr algn="ctr"/>
            <a:r>
              <a:rPr lang="nl-NL" sz="1400" dirty="0">
                <a:latin typeface="Proxima Nova Th" panose="02000506030000020004" pitchFamily="50" charset="0"/>
              </a:rPr>
              <a:t>contract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B15FFF9-2AF3-4D06-9E3B-EA28E2C21C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720" y="2977906"/>
            <a:ext cx="776983" cy="7979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A24C457-8BAA-4CB1-B3E7-DD947CAFD2F1}"/>
              </a:ext>
            </a:extLst>
          </p:cNvPr>
          <p:cNvSpPr txBox="1"/>
          <p:nvPr/>
        </p:nvSpPr>
        <p:spPr>
          <a:xfrm>
            <a:off x="6635858" y="2736272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€€€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A7D056-3D0F-4AFB-8C5F-099078628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3451" y="4558791"/>
            <a:ext cx="484747" cy="47772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EE05D7A-03B9-4719-92EB-8CC21DAE7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516" y="4565756"/>
            <a:ext cx="484747" cy="4777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3885C8-4A38-4040-A7BF-B901B188D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021" y="4676922"/>
            <a:ext cx="724485" cy="71398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CEB5DCD-E99C-443A-88DF-21196C218A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285" y="3026900"/>
            <a:ext cx="895475" cy="7716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CB8349F-9A11-4FB7-B46C-FE298F2158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1418" y="4695971"/>
            <a:ext cx="619211" cy="628738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7A67691-4D46-4F97-AD4F-5AB6E1D2C898}"/>
              </a:ext>
            </a:extLst>
          </p:cNvPr>
          <p:cNvSpPr/>
          <p:nvPr/>
        </p:nvSpPr>
        <p:spPr>
          <a:xfrm>
            <a:off x="59714" y="6548288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sz="800" dirty="0">
                <a:solidFill>
                  <a:schemeClr val="bg1">
                    <a:lumMod val="95000"/>
                  </a:schemeClr>
                </a:solidFill>
                <a:latin typeface="Proxima Nova Th" panose="02000506030000020004" pitchFamily="50" charset="0"/>
              </a:rPr>
              <a:t>(1) http://homeguides.sfgate.com/out-estimated-value-house-6876.html</a:t>
            </a:r>
          </a:p>
        </p:txBody>
      </p:sp>
    </p:spTree>
    <p:extLst>
      <p:ext uri="{BB962C8B-B14F-4D97-AF65-F5344CB8AC3E}">
        <p14:creationId xmlns:p14="http://schemas.microsoft.com/office/powerpoint/2010/main" val="3471060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60CF33-8E38-4BB8-B06C-57855C3D1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ABDC8D-AB8B-4B57-9A84-8BDAFECAAF0D}"/>
              </a:ext>
            </a:extLst>
          </p:cNvPr>
          <p:cNvSpPr txBox="1"/>
          <p:nvPr/>
        </p:nvSpPr>
        <p:spPr>
          <a:xfrm>
            <a:off x="499477" y="607454"/>
            <a:ext cx="67866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solidFill>
                  <a:schemeClr val="bg1"/>
                </a:solidFill>
                <a:latin typeface="Proxima Nova Th" panose="02000506030000020004" pitchFamily="50" charset="0"/>
              </a:rPr>
              <a:t>Improving the </a:t>
            </a:r>
            <a:r>
              <a:rPr lang="nl-NL" sz="2800" dirty="0">
                <a:solidFill>
                  <a:schemeClr val="accent4"/>
                </a:solidFill>
                <a:latin typeface="Proxima Nova Th" panose="02000506030000020004" pitchFamily="50" charset="0"/>
              </a:rPr>
              <a:t>Sellers’ position</a:t>
            </a:r>
          </a:p>
          <a:p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Reducing the need for a broker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C353AC-B49E-4C79-ABB7-EA5E4C35D7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0195" y="1407673"/>
            <a:ext cx="724485" cy="7139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230248-D43F-430D-9E3F-E17DD434A2B1}"/>
              </a:ext>
            </a:extLst>
          </p:cNvPr>
          <p:cNvSpPr txBox="1"/>
          <p:nvPr/>
        </p:nvSpPr>
        <p:spPr>
          <a:xfrm>
            <a:off x="8085031" y="2121658"/>
            <a:ext cx="215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latin typeface="Proxima Nova Th" panose="02000506030000020004" pitchFamily="50" charset="0"/>
              </a:rPr>
              <a:t>Real Estate Broker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24AFE-275A-4CA5-862A-C17932D5F81C}"/>
              </a:ext>
            </a:extLst>
          </p:cNvPr>
          <p:cNvSpPr txBox="1"/>
          <p:nvPr/>
        </p:nvSpPr>
        <p:spPr>
          <a:xfrm>
            <a:off x="6665806" y="3777372"/>
            <a:ext cx="2154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Expertise on </a:t>
            </a:r>
          </a:p>
          <a:p>
            <a:pPr algn="ctr"/>
            <a:r>
              <a:rPr lang="nl-NL" sz="1400" dirty="0">
                <a:latin typeface="Proxima Nova Th" panose="02000506030000020004" pitchFamily="50" charset="0"/>
              </a:rPr>
              <a:t>housing pricing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C4B92-64C8-4AE9-A9C1-4819A7399BF9}"/>
              </a:ext>
            </a:extLst>
          </p:cNvPr>
          <p:cNvSpPr txBox="1"/>
          <p:nvPr/>
        </p:nvSpPr>
        <p:spPr>
          <a:xfrm>
            <a:off x="6665806" y="5322354"/>
            <a:ext cx="2154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Connections with</a:t>
            </a:r>
          </a:p>
          <a:p>
            <a:pPr algn="ctr"/>
            <a:r>
              <a:rPr lang="nl-NL" sz="1400" dirty="0">
                <a:latin typeface="Proxima Nova Th" panose="02000506030000020004" pitchFamily="50" charset="0"/>
              </a:rPr>
              <a:t>other brokers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6F912D-A34B-42F7-B024-3F80C5E02D17}"/>
              </a:ext>
            </a:extLst>
          </p:cNvPr>
          <p:cNvSpPr txBox="1"/>
          <p:nvPr/>
        </p:nvSpPr>
        <p:spPr>
          <a:xfrm>
            <a:off x="9303618" y="3775890"/>
            <a:ext cx="2154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Provides assistance</a:t>
            </a:r>
          </a:p>
          <a:p>
            <a:pPr algn="ctr"/>
            <a:r>
              <a:rPr lang="nl-NL" sz="1400" dirty="0">
                <a:latin typeface="Proxima Nova Th" panose="02000506030000020004" pitchFamily="50" charset="0"/>
              </a:rPr>
              <a:t>with viewings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3BC177-B222-4E48-8827-0D1B976ABFD6}"/>
              </a:ext>
            </a:extLst>
          </p:cNvPr>
          <p:cNvSpPr txBox="1"/>
          <p:nvPr/>
        </p:nvSpPr>
        <p:spPr>
          <a:xfrm>
            <a:off x="9303618" y="5322354"/>
            <a:ext cx="2154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Arranges sell</a:t>
            </a:r>
          </a:p>
          <a:p>
            <a:pPr algn="ctr"/>
            <a:r>
              <a:rPr lang="nl-NL" sz="1400" dirty="0">
                <a:latin typeface="Proxima Nova Th" panose="02000506030000020004" pitchFamily="50" charset="0"/>
              </a:rPr>
              <a:t>contract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B15FFF9-2AF3-4D06-9E3B-EA28E2C21C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720" y="2977906"/>
            <a:ext cx="776983" cy="7979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A24C457-8BAA-4CB1-B3E7-DD947CAFD2F1}"/>
              </a:ext>
            </a:extLst>
          </p:cNvPr>
          <p:cNvSpPr txBox="1"/>
          <p:nvPr/>
        </p:nvSpPr>
        <p:spPr>
          <a:xfrm>
            <a:off x="6635858" y="2736272"/>
            <a:ext cx="2154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Proxima Nova Th" panose="02000506030000020004" pitchFamily="50" charset="0"/>
              </a:rPr>
              <a:t>€€€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A7D056-3D0F-4AFB-8C5F-099078628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3451" y="4558791"/>
            <a:ext cx="484747" cy="47772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EE05D7A-03B9-4719-92EB-8CC21DAE7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516" y="4565756"/>
            <a:ext cx="484747" cy="4777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3885C8-4A38-4040-A7BF-B901B188D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021" y="4676922"/>
            <a:ext cx="724485" cy="71398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CEB5DCD-E99C-443A-88DF-21196C218A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285" y="3026900"/>
            <a:ext cx="895475" cy="7716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CB8349F-9A11-4FB7-B46C-FE298F2158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1418" y="4695971"/>
            <a:ext cx="619211" cy="628738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FDF8EF7-BA18-4A66-8A15-5DCE7CCC6372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5505450" y="3376898"/>
            <a:ext cx="1849270" cy="0"/>
          </a:xfrm>
          <a:prstGeom prst="straightConnector1">
            <a:avLst/>
          </a:prstGeom>
          <a:ln w="38100">
            <a:solidFill>
              <a:schemeClr val="accent4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25D9ACA-892A-4292-B275-CB94CA4E9846}"/>
              </a:ext>
            </a:extLst>
          </p:cNvPr>
          <p:cNvSpPr txBox="1"/>
          <p:nvPr/>
        </p:nvSpPr>
        <p:spPr>
          <a:xfrm>
            <a:off x="798385" y="2890160"/>
            <a:ext cx="4580780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Proxima Nova Th" panose="02000506030000020004" pitchFamily="50" charset="0"/>
              </a:rPr>
              <a:t>Real estate professionals have access to </a:t>
            </a:r>
            <a:r>
              <a:rPr lang="en-US" dirty="0">
                <a:solidFill>
                  <a:schemeClr val="accent4"/>
                </a:solidFill>
                <a:latin typeface="Proxima Nova Th" panose="02000506030000020004" pitchFamily="50" charset="0"/>
              </a:rPr>
              <a:t>industry databases </a:t>
            </a:r>
            <a:r>
              <a:rPr lang="en-US" dirty="0">
                <a:solidFill>
                  <a:schemeClr val="bg1"/>
                </a:solidFill>
                <a:latin typeface="Proxima Nova Th" panose="02000506030000020004" pitchFamily="50" charset="0"/>
              </a:rPr>
              <a:t>with much more complete and recent data </a:t>
            </a:r>
            <a:r>
              <a:rPr lang="en-US" sz="1050" dirty="0">
                <a:solidFill>
                  <a:schemeClr val="bg1"/>
                </a:solidFill>
                <a:latin typeface="Proxima Nova Th" panose="02000506030000020004" pitchFamily="50" charset="0"/>
              </a:rPr>
              <a:t>(1)</a:t>
            </a:r>
            <a:endParaRPr lang="nl-NL" dirty="0">
              <a:solidFill>
                <a:schemeClr val="bg1"/>
              </a:solidFill>
              <a:latin typeface="Proxima Nova Th" panose="02000506030000020004" pitchFamily="50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3DDA3CA-06C5-4E02-A49D-CBD89B1316E8}"/>
              </a:ext>
            </a:extLst>
          </p:cNvPr>
          <p:cNvSpPr txBox="1"/>
          <p:nvPr/>
        </p:nvSpPr>
        <p:spPr>
          <a:xfrm>
            <a:off x="496864" y="2493921"/>
            <a:ext cx="5183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chemeClr val="bg1"/>
                </a:solidFill>
                <a:latin typeface="Proxima Nova Th" panose="02000506030000020004" pitchFamily="50" charset="0"/>
              </a:rPr>
              <a:t>Source of asymmetric information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2366DE4-20C1-4028-A561-B1D479D3B9AC}"/>
              </a:ext>
            </a:extLst>
          </p:cNvPr>
          <p:cNvCxnSpPr>
            <a:cxnSpLocks/>
          </p:cNvCxnSpPr>
          <p:nvPr/>
        </p:nvCxnSpPr>
        <p:spPr>
          <a:xfrm flipV="1">
            <a:off x="760285" y="2899117"/>
            <a:ext cx="4694858" cy="223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Arrow: Down 28">
            <a:extLst>
              <a:ext uri="{FF2B5EF4-FFF2-40B4-BE49-F238E27FC236}">
                <a16:creationId xmlns:a16="http://schemas.microsoft.com/office/drawing/2014/main" id="{A2DB0F26-7BBD-44D6-8354-FD4AC428CCC0}"/>
              </a:ext>
            </a:extLst>
          </p:cNvPr>
          <p:cNvSpPr/>
          <p:nvPr/>
        </p:nvSpPr>
        <p:spPr>
          <a:xfrm>
            <a:off x="2593471" y="3949501"/>
            <a:ext cx="590550" cy="809625"/>
          </a:xfrm>
          <a:prstGeom prst="downArrow">
            <a:avLst/>
          </a:prstGeom>
          <a:noFill/>
          <a:ln w="28575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982092F-2C4D-45E5-B3BE-B88A584D42B3}"/>
              </a:ext>
            </a:extLst>
          </p:cNvPr>
          <p:cNvSpPr txBox="1"/>
          <p:nvPr/>
        </p:nvSpPr>
        <p:spPr>
          <a:xfrm>
            <a:off x="296835" y="4858812"/>
            <a:ext cx="5183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chemeClr val="accent4"/>
                </a:solidFill>
                <a:latin typeface="Proxima Nova Th" panose="02000506030000020004" pitchFamily="50" charset="0"/>
              </a:rPr>
              <a:t>Create new dataset for sellers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67691-4D46-4F97-AD4F-5AB6E1D2C898}"/>
              </a:ext>
            </a:extLst>
          </p:cNvPr>
          <p:cNvSpPr/>
          <p:nvPr/>
        </p:nvSpPr>
        <p:spPr>
          <a:xfrm>
            <a:off x="59714" y="6548288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sz="800" dirty="0">
                <a:solidFill>
                  <a:schemeClr val="bg1">
                    <a:lumMod val="95000"/>
                  </a:schemeClr>
                </a:solidFill>
                <a:latin typeface="Proxima Nova Th" panose="02000506030000020004" pitchFamily="50" charset="0"/>
              </a:rPr>
              <a:t>(1) http://homeguides.sfgate.com/out-estimated-value-house-6876.html</a:t>
            </a:r>
          </a:p>
        </p:txBody>
      </p:sp>
    </p:spTree>
    <p:extLst>
      <p:ext uri="{BB962C8B-B14F-4D97-AF65-F5344CB8AC3E}">
        <p14:creationId xmlns:p14="http://schemas.microsoft.com/office/powerpoint/2010/main" val="1424810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3805B8-B096-4140-88C7-44DAFA2878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19100"/>
            <a:ext cx="12192000" cy="6438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CC2DEC-D565-4FA5-AD87-C7DDE40E51B5}"/>
              </a:ext>
            </a:extLst>
          </p:cNvPr>
          <p:cNvSpPr txBox="1"/>
          <p:nvPr/>
        </p:nvSpPr>
        <p:spPr>
          <a:xfrm>
            <a:off x="499477" y="607454"/>
            <a:ext cx="67866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Proxima Nova Th" panose="02000506030000020004" pitchFamily="50" charset="0"/>
              </a:rPr>
              <a:t>Scraping Methodology</a:t>
            </a:r>
          </a:p>
          <a:p>
            <a:r>
              <a:rPr lang="nl-NL" dirty="0">
                <a:latin typeface="Proxima Nova Th" panose="02000506030000020004" pitchFamily="50" charset="0"/>
              </a:rPr>
              <a:t>Giving sellers access to market information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3F3A09-5E53-4521-9D2C-6DFDF24523EB}"/>
              </a:ext>
            </a:extLst>
          </p:cNvPr>
          <p:cNvSpPr/>
          <p:nvPr/>
        </p:nvSpPr>
        <p:spPr>
          <a:xfrm>
            <a:off x="87684" y="6371508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sz="800" dirty="0">
                <a:solidFill>
                  <a:schemeClr val="bg1">
                    <a:lumMod val="65000"/>
                  </a:schemeClr>
                </a:solidFill>
                <a:latin typeface="Proxima Nova Th" panose="02000506030000020004" pitchFamily="50" charset="0"/>
              </a:rPr>
              <a:t>(1) https://www.emerce.nl/nieuws/concurrenten-funda-winnen-marktaandeel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79AB91-732B-4280-B437-6B3FEAF4712B}"/>
              </a:ext>
            </a:extLst>
          </p:cNvPr>
          <p:cNvSpPr txBox="1"/>
          <p:nvPr/>
        </p:nvSpPr>
        <p:spPr>
          <a:xfrm>
            <a:off x="499477" y="1883533"/>
            <a:ext cx="39342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dirty="0">
                <a:latin typeface="Proxima Nova Th" panose="02000506030000020004" pitchFamily="50" charset="0"/>
              </a:rPr>
              <a:t>Scraping “Funda”</a:t>
            </a:r>
          </a:p>
          <a:p>
            <a:pPr algn="r"/>
            <a:r>
              <a:rPr lang="nl-NL" sz="1400" dirty="0">
                <a:latin typeface="Proxima Nova Th" panose="02000506030000020004" pitchFamily="50" charset="0"/>
              </a:rPr>
              <a:t>A Dutch Real Estate website that contains 80% of the houses on the market </a:t>
            </a:r>
            <a:r>
              <a:rPr lang="nl-NL" sz="1000" dirty="0">
                <a:latin typeface="Proxima Nova Th" panose="02000506030000020004" pitchFamily="50" charset="0"/>
              </a:rPr>
              <a:t>(1)</a:t>
            </a:r>
            <a:endParaRPr lang="nl-NL" sz="1400" dirty="0">
              <a:latin typeface="Proxima Nova Th" panose="02000506030000020004" pitchFamily="50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FBA165-33B0-48C4-A7E5-F3C877C40B1B}"/>
              </a:ext>
            </a:extLst>
          </p:cNvPr>
          <p:cNvSpPr/>
          <p:nvPr/>
        </p:nvSpPr>
        <p:spPr>
          <a:xfrm>
            <a:off x="87684" y="6586952"/>
            <a:ext cx="1141495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800" dirty="0">
                <a:solidFill>
                  <a:schemeClr val="bg1">
                    <a:lumMod val="50000"/>
                  </a:schemeClr>
                </a:solidFill>
                <a:latin typeface="Proxima Nova Rg" panose="02000506030000020004" pitchFamily="50" charset="0"/>
              </a:rPr>
              <a:t>Vraagprijs ~ 0 + Woonoppervlakte + Perceeloppervlakte + `Soort woonhuis` + VolledigIsolatie + `Aantal badkamers`+ Aantal woonlagen` + `Soort parkeergelegenheid` + Ligging + Tuin + Adress, data = HouseInformation</a:t>
            </a:r>
          </a:p>
        </p:txBody>
      </p:sp>
    </p:spTree>
    <p:extLst>
      <p:ext uri="{BB962C8B-B14F-4D97-AF65-F5344CB8AC3E}">
        <p14:creationId xmlns:p14="http://schemas.microsoft.com/office/powerpoint/2010/main" val="4011705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3805B8-B096-4140-88C7-44DAFA2878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19100"/>
            <a:ext cx="12192000" cy="6438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CC2DEC-D565-4FA5-AD87-C7DDE40E51B5}"/>
              </a:ext>
            </a:extLst>
          </p:cNvPr>
          <p:cNvSpPr txBox="1"/>
          <p:nvPr/>
        </p:nvSpPr>
        <p:spPr>
          <a:xfrm>
            <a:off x="499477" y="607454"/>
            <a:ext cx="67866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Proxima Nova Th" panose="02000506030000020004" pitchFamily="50" charset="0"/>
              </a:rPr>
              <a:t>Scraping Methodology</a:t>
            </a:r>
          </a:p>
          <a:p>
            <a:r>
              <a:rPr lang="nl-NL" dirty="0">
                <a:latin typeface="Proxima Nova Th" panose="02000506030000020004" pitchFamily="50" charset="0"/>
              </a:rPr>
              <a:t>Giving sellers access to market information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3F3A09-5E53-4521-9D2C-6DFDF24523EB}"/>
              </a:ext>
            </a:extLst>
          </p:cNvPr>
          <p:cNvSpPr/>
          <p:nvPr/>
        </p:nvSpPr>
        <p:spPr>
          <a:xfrm>
            <a:off x="87684" y="6371508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sz="800" dirty="0">
                <a:solidFill>
                  <a:schemeClr val="bg1">
                    <a:lumMod val="65000"/>
                  </a:schemeClr>
                </a:solidFill>
                <a:latin typeface="Proxima Nova Th" panose="02000506030000020004" pitchFamily="50" charset="0"/>
              </a:rPr>
              <a:t>(1) https://www.emerce.nl/nieuws/concurrenten-funda-winnen-marktaandeel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79AB91-732B-4280-B437-6B3FEAF4712B}"/>
              </a:ext>
            </a:extLst>
          </p:cNvPr>
          <p:cNvSpPr txBox="1"/>
          <p:nvPr/>
        </p:nvSpPr>
        <p:spPr>
          <a:xfrm>
            <a:off x="499477" y="1883533"/>
            <a:ext cx="39342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dirty="0">
                <a:latin typeface="Proxima Nova Th" panose="02000506030000020004" pitchFamily="50" charset="0"/>
              </a:rPr>
              <a:t>Scraping “Funda”</a:t>
            </a:r>
          </a:p>
          <a:p>
            <a:pPr algn="r"/>
            <a:r>
              <a:rPr lang="nl-NL" sz="1400" dirty="0">
                <a:latin typeface="Proxima Nova Th" panose="02000506030000020004" pitchFamily="50" charset="0"/>
              </a:rPr>
              <a:t>A Dutch Real Estate website that contains 80% of the houses on the market </a:t>
            </a:r>
            <a:r>
              <a:rPr lang="nl-NL" sz="1000" dirty="0">
                <a:latin typeface="Proxima Nova Th" panose="02000506030000020004" pitchFamily="50" charset="0"/>
              </a:rPr>
              <a:t>(1)</a:t>
            </a:r>
            <a:endParaRPr lang="nl-NL" sz="1400" dirty="0">
              <a:latin typeface="Proxima Nova Th" panose="02000506030000020004" pitchFamily="50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6E6CFD-CFC2-438B-8A0D-A67AAFA80476}"/>
              </a:ext>
            </a:extLst>
          </p:cNvPr>
          <p:cNvSpPr txBox="1"/>
          <p:nvPr/>
        </p:nvSpPr>
        <p:spPr>
          <a:xfrm>
            <a:off x="7767052" y="2586204"/>
            <a:ext cx="477737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Proxima Nova Th" panose="02000506030000020004" pitchFamily="50" charset="0"/>
              </a:rPr>
              <a:t>Beautifulsoup with I.P. Rotation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Scraping a weppage in 0.8 sec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Changing the I.P. adress every 200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Using the TOR network with 7000 proxies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>
                <a:latin typeface="Proxima Nova Th" panose="02000506030000020004" pitchFamily="50" charset="0"/>
              </a:rPr>
              <a:t>Retrieved 72000 observations with 35 variables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FBA165-33B0-48C4-A7E5-F3C877C40B1B}"/>
              </a:ext>
            </a:extLst>
          </p:cNvPr>
          <p:cNvSpPr/>
          <p:nvPr/>
        </p:nvSpPr>
        <p:spPr>
          <a:xfrm>
            <a:off x="87684" y="6586952"/>
            <a:ext cx="1141495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800" dirty="0">
                <a:solidFill>
                  <a:schemeClr val="bg1">
                    <a:lumMod val="50000"/>
                  </a:schemeClr>
                </a:solidFill>
                <a:latin typeface="Proxima Nova Rg" panose="02000506030000020004" pitchFamily="50" charset="0"/>
              </a:rPr>
              <a:t>Vraagprijs ~ 0 + Woonoppervlakte + Perceeloppervlakte + `Soort woonhuis` + VolledigIsolatie + `Aantal badkamers`+ Aantal woonlagen` + `Soort parkeergelegenheid` + Ligging + Tuin + Adress, data = HouseInformation</a:t>
            </a:r>
          </a:p>
        </p:txBody>
      </p:sp>
    </p:spTree>
    <p:extLst>
      <p:ext uri="{BB962C8B-B14F-4D97-AF65-F5344CB8AC3E}">
        <p14:creationId xmlns:p14="http://schemas.microsoft.com/office/powerpoint/2010/main" val="4010485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883</Words>
  <Application>Microsoft Office PowerPoint</Application>
  <PresentationFormat>Widescreen</PresentationFormat>
  <Paragraphs>146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Proxima Nova Lt</vt:lpstr>
      <vt:lpstr>Proxima Nova Rg</vt:lpstr>
      <vt:lpstr>Proxima Nova 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2017-07-28T16:45:03Z</dcterms:created>
  <dcterms:modified xsi:type="dcterms:W3CDTF">2017-07-31T18:14:39Z</dcterms:modified>
</cp:coreProperties>
</file>

<file path=docProps/thumbnail.jpeg>
</file>